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7" r:id="rId4"/>
    <p:sldId id="262" r:id="rId5"/>
    <p:sldId id="260" r:id="rId6"/>
    <p:sldId id="263" r:id="rId7"/>
    <p:sldId id="264" r:id="rId8"/>
    <p:sldId id="265" r:id="rId9"/>
    <p:sldId id="266" r:id="rId10"/>
    <p:sldId id="261" r:id="rId11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9E"/>
    <a:srgbClr val="00BEFF"/>
    <a:srgbClr val="ABC837"/>
    <a:srgbClr val="3E44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>
        <p:scale>
          <a:sx n="90" d="100"/>
          <a:sy n="90" d="100"/>
        </p:scale>
        <p:origin x="-132" y="-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84DC2B8-32AD-4880-9E2B-7845CC9B6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228600"/>
            <a:ext cx="2597469" cy="54553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EEB668B-B3E5-44F7-843F-2F691ACBEF0D}"/>
              </a:ext>
            </a:extLst>
          </p:cNvPr>
          <p:cNvSpPr/>
          <p:nvPr userDrawn="1"/>
        </p:nvSpPr>
        <p:spPr>
          <a:xfrm>
            <a:off x="0" y="1514007"/>
            <a:ext cx="9144000" cy="3719981"/>
          </a:xfrm>
          <a:prstGeom prst="rect">
            <a:avLst/>
          </a:prstGeom>
          <a:solidFill>
            <a:srgbClr val="005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784" y="1575359"/>
            <a:ext cx="5214216" cy="16850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30" y="4091351"/>
            <a:ext cx="5184570" cy="1685001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F2AC6C3-9E65-40D5-8FA0-F265067AD16A}"/>
              </a:ext>
            </a:extLst>
          </p:cNvPr>
          <p:cNvSpPr/>
          <p:nvPr userDrawn="1"/>
        </p:nvSpPr>
        <p:spPr>
          <a:xfrm>
            <a:off x="5738124" y="404728"/>
            <a:ext cx="3600000" cy="3600000"/>
          </a:xfrm>
          <a:prstGeom prst="ellipse">
            <a:avLst/>
          </a:prstGeom>
          <a:solidFill>
            <a:srgbClr val="00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6" name="Bildplatzhalter 10">
            <a:extLst>
              <a:ext uri="{FF2B5EF4-FFF2-40B4-BE49-F238E27FC236}">
                <a16:creationId xmlns:a16="http://schemas.microsoft.com/office/drawing/2014/main" id="{2EA2C961-6279-4474-AF80-E8E058C9C2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9039" y="2727729"/>
            <a:ext cx="1646721" cy="164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712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25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" y="228600"/>
            <a:ext cx="8712200" cy="72072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0025" y="1057274"/>
            <a:ext cx="4918074" cy="41767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900" y="1057275"/>
            <a:ext cx="3670300" cy="417671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90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" y="228600"/>
            <a:ext cx="8712199" cy="72072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3199" y="1057274"/>
            <a:ext cx="4914899" cy="4176713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900" y="1057275"/>
            <a:ext cx="3671491" cy="417671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2871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004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28600"/>
            <a:ext cx="2390468" cy="500538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228600"/>
            <a:ext cx="6213475" cy="500538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77007" y="5296959"/>
            <a:ext cx="832891" cy="304271"/>
          </a:xfrm>
        </p:spPr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7130" y="5319492"/>
            <a:ext cx="5761528" cy="30427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26104" y="5306140"/>
            <a:ext cx="608039" cy="304271"/>
          </a:xfrm>
        </p:spPr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5517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0D27F427-4670-47B6-8957-B62E3D8DA48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717698" y="192273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DCC2C9B-668B-4FB3-B5D2-61091A589AAB}"/>
              </a:ext>
            </a:extLst>
          </p:cNvPr>
          <p:cNvSpPr txBox="1"/>
          <p:nvPr userDrawn="1"/>
        </p:nvSpPr>
        <p:spPr>
          <a:xfrm>
            <a:off x="717698" y="1057275"/>
            <a:ext cx="2160000" cy="3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2000" b="1" dirty="0">
                <a:solidFill>
                  <a:schemeClr val="tx1"/>
                </a:solidFill>
              </a:rPr>
              <a:t>Vielen Dank!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29DF408-651E-48A6-BF21-75B847E4CFA8}"/>
              </a:ext>
            </a:extLst>
          </p:cNvPr>
          <p:cNvSpPr txBox="1"/>
          <p:nvPr userDrawn="1"/>
        </p:nvSpPr>
        <p:spPr>
          <a:xfrm>
            <a:off x="2470560" y="2556332"/>
            <a:ext cx="2083343" cy="8089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marL="0" marR="0" lvl="0" indent="0" algn="l" defTabSz="685772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16" algn="l"/>
              </a:tabLst>
              <a:defRPr/>
            </a:pPr>
            <a:r>
              <a:rPr lang="de-DE" sz="1200" dirty="0">
                <a:solidFill>
                  <a:schemeClr val="tx1"/>
                </a:solidFill>
              </a:rPr>
              <a:t>E-Mail </a:t>
            </a:r>
          </a:p>
          <a:p>
            <a:pPr marL="0" marR="0" lvl="0" indent="0" algn="l" defTabSz="685772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16" algn="l"/>
              </a:tabLst>
              <a:defRPr/>
            </a:pPr>
            <a:r>
              <a:rPr lang="de-DE" sz="1200" dirty="0">
                <a:solidFill>
                  <a:schemeClr val="tx1"/>
                </a:solidFill>
              </a:rPr>
              <a:t>Telefon 	+49 (0) 711 685-	</a:t>
            </a:r>
          </a:p>
          <a:p>
            <a:pPr marL="0" marR="0" lvl="0" indent="0" algn="l" defTabSz="685772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16" algn="l"/>
              </a:tabLst>
              <a:defRPr/>
            </a:pPr>
            <a:r>
              <a:rPr lang="de-DE" sz="1200" dirty="0">
                <a:solidFill>
                  <a:schemeClr val="tx1"/>
                </a:solidFill>
              </a:rPr>
              <a:t>www.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368ACF4-EED5-4D05-9675-469D70B696A7}"/>
              </a:ext>
            </a:extLst>
          </p:cNvPr>
          <p:cNvSpPr txBox="1"/>
          <p:nvPr userDrawn="1"/>
        </p:nvSpPr>
        <p:spPr>
          <a:xfrm>
            <a:off x="2470563" y="3507322"/>
            <a:ext cx="2083343" cy="2186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16" algn="l"/>
              </a:tabLst>
            </a:pPr>
            <a:r>
              <a:rPr lang="de-DE" sz="1200" dirty="0">
                <a:solidFill>
                  <a:schemeClr val="tx1"/>
                </a:solidFill>
              </a:rPr>
              <a:t>Universität Stuttgart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A4A35316-5FB1-4FEF-BD24-2EF0DC9B70B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470559" y="2115809"/>
            <a:ext cx="3359599" cy="216000"/>
          </a:xfrm>
        </p:spPr>
        <p:txBody>
          <a:bodyPr lIns="0" anchor="ctr">
            <a:noAutofit/>
          </a:bodyPr>
          <a:lstStyle>
            <a:lvl1pPr marL="0" marR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Name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93676293-101D-4F14-BCC6-326C42986B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46265" y="2802880"/>
            <a:ext cx="1683893" cy="216000"/>
          </a:xfrm>
        </p:spPr>
        <p:txBody>
          <a:bodyPr lIns="0" anchor="ctr">
            <a:noAutofit/>
          </a:bodyPr>
          <a:lstStyle>
            <a:lvl1pPr marL="0" marR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###-##</a:t>
            </a:r>
          </a:p>
        </p:txBody>
      </p:sp>
      <p:sp>
        <p:nvSpPr>
          <p:cNvPr id="22" name="Textplatzhalter 2">
            <a:extLst>
              <a:ext uri="{FF2B5EF4-FFF2-40B4-BE49-F238E27FC236}">
                <a16:creationId xmlns:a16="http://schemas.microsoft.com/office/drawing/2014/main" id="{8BC269EC-B28A-4D70-B09F-E5DE8F38351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470560" y="3726415"/>
            <a:ext cx="3359598" cy="216000"/>
          </a:xfrm>
        </p:spPr>
        <p:txBody>
          <a:bodyPr lIns="0" anchor="ctr">
            <a:noAutofit/>
          </a:bodyPr>
          <a:lstStyle>
            <a:lvl1pPr marL="0" marR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Abteilung oder Institutsname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C37E1F0B-3AAE-45A3-9E4F-A44534D1B4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470559" y="3998457"/>
            <a:ext cx="3359597" cy="216000"/>
          </a:xfrm>
        </p:spPr>
        <p:txBody>
          <a:bodyPr lIns="0" anchor="ctr">
            <a:noAutofit/>
          </a:bodyPr>
          <a:lstStyle>
            <a:lvl1pPr marL="0" marR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Abteilung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04CD74AE-F262-48EB-AB27-61A22F3BC03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835785" y="3043926"/>
            <a:ext cx="2994373" cy="216000"/>
          </a:xfrm>
        </p:spPr>
        <p:txBody>
          <a:bodyPr lIns="0" anchor="ctr">
            <a:noAutofit/>
          </a:bodyPr>
          <a:lstStyle>
            <a:lvl1pPr marL="0" marR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Adresse eingeben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FF33223A-09CE-4C1C-9C08-0E61A5409D4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971510" y="2555931"/>
            <a:ext cx="2858648" cy="216000"/>
          </a:xfrm>
        </p:spPr>
        <p:txBody>
          <a:bodyPr lIns="0" anchor="ctr">
            <a:noAutofit/>
          </a:bodyPr>
          <a:lstStyle>
            <a:lvl1pPr marL="0" marR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marL="0" marR="0" lvl="0" indent="0" algn="l" defTabSz="685772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Adresse eingeben</a:t>
            </a:r>
          </a:p>
        </p:txBody>
      </p:sp>
    </p:spTree>
    <p:extLst>
      <p:ext uri="{BB962C8B-B14F-4D97-AF65-F5344CB8AC3E}">
        <p14:creationId xmlns:p14="http://schemas.microsoft.com/office/powerpoint/2010/main" val="1139158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68000" y="716400"/>
            <a:ext cx="8244200" cy="276225"/>
          </a:xfrm>
        </p:spPr>
        <p:txBody>
          <a:bodyPr lIns="0" tIns="0" rIns="0" bIns="0"/>
          <a:lstStyle>
            <a:lvl1pPr marL="0" indent="0">
              <a:buNone/>
              <a:defRPr sz="1800"/>
            </a:lvl1pPr>
          </a:lstStyle>
          <a:p>
            <a:pPr lvl="0">
              <a:defRPr/>
            </a:pPr>
            <a:r>
              <a:rPr lang="de-DE"/>
              <a:t>Untertitel durch Klicken bearbeiten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510071" y="5312860"/>
            <a:ext cx="757003" cy="3164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4B63F21F-1105-4D0D-8AC6-68618345485A}" type="datetime1">
              <a:rPr lang="de-DE"/>
              <a:t>23.09.2021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272693" y="5355653"/>
            <a:ext cx="6074402" cy="2308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en-US"/>
              <a:t>Interface resolved simulations: LES of a square duct with a porous bottom section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430050" y="5312862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1844A177-27DE-41C2-AAF3-74B3BF73A6E8}" type="slidenum">
              <a:rPr lang="de-DE"/>
              <a:t>‹Nr.›</a:t>
            </a:fld>
            <a:endParaRPr lang="de-DE"/>
          </a:p>
        </p:txBody>
      </p:sp>
      <p:pic>
        <p:nvPicPr>
          <p:cNvPr id="9" name="Grafik 1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15899" y="5302092"/>
            <a:ext cx="946007" cy="327183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200024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68000" y="716400"/>
            <a:ext cx="8244200" cy="276225"/>
          </a:xfrm>
        </p:spPr>
        <p:txBody>
          <a:bodyPr lIns="0" tIns="0" rIns="0" bIns="0"/>
          <a:lstStyle>
            <a:lvl1pPr marL="0" indent="0">
              <a:buNone/>
              <a:defRPr sz="1800"/>
            </a:lvl1pPr>
          </a:lstStyle>
          <a:p>
            <a:pPr lvl="0">
              <a:defRPr/>
            </a:pPr>
            <a:r>
              <a:rPr lang="de-DE"/>
              <a:t>Untertitel durch Klicken bearbeiten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510071" y="5312860"/>
            <a:ext cx="757003" cy="3164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4B63F21F-1105-4D0D-8AC6-68618345485A}" type="datetime1">
              <a:rPr lang="de-DE"/>
              <a:t>23.09.2021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272693" y="5355653"/>
            <a:ext cx="6074402" cy="2308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en-US"/>
              <a:t>Interface resolved simulations: LES of a square duct with a porous bottom section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430050" y="5312862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1844A177-27DE-41C2-AAF3-74B3BF73A6E8}" type="slidenum">
              <a:rPr lang="de-DE"/>
              <a:t>‹Nr.›</a:t>
            </a:fld>
            <a:endParaRPr lang="de-DE"/>
          </a:p>
        </p:txBody>
      </p:sp>
      <p:pic>
        <p:nvPicPr>
          <p:cNvPr id="9" name="Grafik 1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15899" y="5302092"/>
            <a:ext cx="946007" cy="327183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781764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3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68000" y="716400"/>
            <a:ext cx="8244200" cy="276225"/>
          </a:xfrm>
        </p:spPr>
        <p:txBody>
          <a:bodyPr lIns="0" tIns="0" rIns="0" bIns="0"/>
          <a:lstStyle>
            <a:lvl1pPr marL="0" indent="0">
              <a:buNone/>
              <a:defRPr sz="1800"/>
            </a:lvl1pPr>
          </a:lstStyle>
          <a:p>
            <a:pPr lvl="0">
              <a:defRPr/>
            </a:pPr>
            <a:r>
              <a:rPr lang="de-DE"/>
              <a:t>Untertitel durch Klicken bearbeiten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510071" y="5312860"/>
            <a:ext cx="757003" cy="3164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4B63F21F-1105-4D0D-8AC6-68618345485A}" type="datetime1">
              <a:rPr lang="de-DE"/>
              <a:t>23.09.2021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272693" y="5355653"/>
            <a:ext cx="6074402" cy="2308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en-US"/>
              <a:t>Interface resolved simulations: LES of a square duct with a porous bottom section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430050" y="5312862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1844A177-27DE-41C2-AAF3-74B3BF73A6E8}" type="slidenum">
              <a:rPr lang="de-DE"/>
              <a:t>‹Nr.›</a:t>
            </a:fld>
            <a:endParaRPr lang="de-DE"/>
          </a:p>
        </p:txBody>
      </p:sp>
      <p:pic>
        <p:nvPicPr>
          <p:cNvPr id="9" name="Grafik 1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15899" y="5302092"/>
            <a:ext cx="946007" cy="327183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7069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4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68000" y="716400"/>
            <a:ext cx="8244200" cy="276225"/>
          </a:xfrm>
        </p:spPr>
        <p:txBody>
          <a:bodyPr lIns="0" tIns="0" rIns="0" bIns="0"/>
          <a:lstStyle>
            <a:lvl1pPr marL="0" indent="0">
              <a:buNone/>
              <a:defRPr sz="1800"/>
            </a:lvl1pPr>
          </a:lstStyle>
          <a:p>
            <a:pPr lvl="0">
              <a:defRPr/>
            </a:pPr>
            <a:r>
              <a:rPr lang="de-DE"/>
              <a:t>Untertitel durch Klicken bearbeiten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510071" y="5312860"/>
            <a:ext cx="757003" cy="3164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4B63F21F-1105-4D0D-8AC6-68618345485A}" type="datetime1">
              <a:rPr lang="de-DE"/>
              <a:t>23.09.2021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272693" y="5355653"/>
            <a:ext cx="6074402" cy="2308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en-US"/>
              <a:t>Interface resolved simulations: LES of a square duct with a porous bottom section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430050" y="5312862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1844A177-27DE-41C2-AAF3-74B3BF73A6E8}" type="slidenum">
              <a:rPr lang="de-DE"/>
              <a:t>‹Nr.›</a:t>
            </a:fld>
            <a:endParaRPr lang="de-DE"/>
          </a:p>
        </p:txBody>
      </p:sp>
      <p:pic>
        <p:nvPicPr>
          <p:cNvPr id="9" name="Grafik 1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15899" y="5302092"/>
            <a:ext cx="946007" cy="327183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997136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84DC2B8-32AD-4880-9E2B-7845CC9B6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228600"/>
            <a:ext cx="2597469" cy="54553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3EEB668B-B3E5-44F7-843F-2F691ACBEF0D}"/>
              </a:ext>
            </a:extLst>
          </p:cNvPr>
          <p:cNvSpPr/>
          <p:nvPr userDrawn="1"/>
        </p:nvSpPr>
        <p:spPr>
          <a:xfrm>
            <a:off x="0" y="1514007"/>
            <a:ext cx="9144000" cy="3719981"/>
          </a:xfrm>
          <a:prstGeom prst="rect">
            <a:avLst/>
          </a:prstGeom>
          <a:solidFill>
            <a:srgbClr val="3E44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784" y="1575359"/>
            <a:ext cx="5214216" cy="16850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30" y="4091351"/>
            <a:ext cx="5184570" cy="1685001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F2AC6C3-9E65-40D5-8FA0-F265067AD16A}"/>
              </a:ext>
            </a:extLst>
          </p:cNvPr>
          <p:cNvSpPr/>
          <p:nvPr userDrawn="1"/>
        </p:nvSpPr>
        <p:spPr>
          <a:xfrm>
            <a:off x="5738124" y="404728"/>
            <a:ext cx="3600000" cy="3600000"/>
          </a:xfrm>
          <a:prstGeom prst="ellipse">
            <a:avLst/>
          </a:prstGeom>
          <a:solidFill>
            <a:srgbClr val="00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6" name="Bildplatzhalter 10">
            <a:extLst>
              <a:ext uri="{FF2B5EF4-FFF2-40B4-BE49-F238E27FC236}">
                <a16:creationId xmlns:a16="http://schemas.microsoft.com/office/drawing/2014/main" id="{2EA2C961-6279-4474-AF80-E8E058C9C2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9039" y="2727729"/>
            <a:ext cx="1646721" cy="164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52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318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" y="228600"/>
            <a:ext cx="8712200" cy="35242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1AC20DD-DEA4-4219-B1DC-B01E9DEC2739}"/>
              </a:ext>
            </a:extLst>
          </p:cNvPr>
          <p:cNvSpPr txBox="1">
            <a:spLocks/>
          </p:cNvSpPr>
          <p:nvPr userDrawn="1"/>
        </p:nvSpPr>
        <p:spPr>
          <a:xfrm>
            <a:off x="215898" y="596902"/>
            <a:ext cx="8712200" cy="3524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b="0" u="none" dirty="0"/>
              <a:t>Untertitel</a:t>
            </a:r>
            <a:r>
              <a:rPr lang="de-DE" sz="2000" b="0" dirty="0"/>
              <a:t> durch Klicken bearbeiten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791783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12204"/>
            <a:ext cx="7886700" cy="183119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600793"/>
            <a:ext cx="7886700" cy="134215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6698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980B833F-94B5-4370-9243-CC5743B34FC8}"/>
              </a:ext>
            </a:extLst>
          </p:cNvPr>
          <p:cNvSpPr/>
          <p:nvPr userDrawn="1"/>
        </p:nvSpPr>
        <p:spPr>
          <a:xfrm>
            <a:off x="361794" y="0"/>
            <a:ext cx="7208240" cy="4482059"/>
          </a:xfrm>
          <a:custGeom>
            <a:avLst/>
            <a:gdLst/>
            <a:ahLst/>
            <a:cxnLst/>
            <a:rect l="l" t="t" r="r" b="b"/>
            <a:pathLst>
              <a:path w="7198359" h="4796155">
                <a:moveTo>
                  <a:pt x="6992384" y="0"/>
                </a:moveTo>
                <a:lnTo>
                  <a:pt x="205721" y="0"/>
                </a:lnTo>
                <a:lnTo>
                  <a:pt x="183482" y="58947"/>
                </a:lnTo>
                <a:lnTo>
                  <a:pt x="104598" y="331632"/>
                </a:lnTo>
                <a:lnTo>
                  <a:pt x="47105" y="612741"/>
                </a:lnTo>
                <a:lnTo>
                  <a:pt x="11930" y="901348"/>
                </a:lnTo>
                <a:lnTo>
                  <a:pt x="0" y="1196526"/>
                </a:lnTo>
                <a:lnTo>
                  <a:pt x="11930" y="1491704"/>
                </a:lnTo>
                <a:lnTo>
                  <a:pt x="47105" y="1780311"/>
                </a:lnTo>
                <a:lnTo>
                  <a:pt x="104598" y="2061420"/>
                </a:lnTo>
                <a:lnTo>
                  <a:pt x="183482" y="2334105"/>
                </a:lnTo>
                <a:lnTo>
                  <a:pt x="282831" y="2597440"/>
                </a:lnTo>
                <a:lnTo>
                  <a:pt x="401719" y="2850498"/>
                </a:lnTo>
                <a:lnTo>
                  <a:pt x="539220" y="3092354"/>
                </a:lnTo>
                <a:lnTo>
                  <a:pt x="694408" y="3322080"/>
                </a:lnTo>
                <a:lnTo>
                  <a:pt x="866356" y="3538751"/>
                </a:lnTo>
                <a:lnTo>
                  <a:pt x="1054138" y="3741441"/>
                </a:lnTo>
                <a:lnTo>
                  <a:pt x="1256827" y="3929223"/>
                </a:lnTo>
                <a:lnTo>
                  <a:pt x="1473498" y="4101171"/>
                </a:lnTo>
                <a:lnTo>
                  <a:pt x="1703225" y="4256358"/>
                </a:lnTo>
                <a:lnTo>
                  <a:pt x="1945080" y="4393859"/>
                </a:lnTo>
                <a:lnTo>
                  <a:pt x="2198139" y="4512748"/>
                </a:lnTo>
                <a:lnTo>
                  <a:pt x="2461473" y="4612097"/>
                </a:lnTo>
                <a:lnTo>
                  <a:pt x="2734158" y="4690981"/>
                </a:lnTo>
                <a:lnTo>
                  <a:pt x="3015267" y="4748474"/>
                </a:lnTo>
                <a:lnTo>
                  <a:pt x="3303874" y="4783648"/>
                </a:lnTo>
                <a:lnTo>
                  <a:pt x="3599053" y="4795579"/>
                </a:lnTo>
                <a:lnTo>
                  <a:pt x="3894231" y="4783648"/>
                </a:lnTo>
                <a:lnTo>
                  <a:pt x="4182838" y="4748474"/>
                </a:lnTo>
                <a:lnTo>
                  <a:pt x="4463947" y="4690981"/>
                </a:lnTo>
                <a:lnTo>
                  <a:pt x="4736632" y="4612097"/>
                </a:lnTo>
                <a:lnTo>
                  <a:pt x="4999966" y="4512748"/>
                </a:lnTo>
                <a:lnTo>
                  <a:pt x="5253025" y="4393859"/>
                </a:lnTo>
                <a:lnTo>
                  <a:pt x="5494880" y="4256358"/>
                </a:lnTo>
                <a:lnTo>
                  <a:pt x="5724607" y="4101171"/>
                </a:lnTo>
                <a:lnTo>
                  <a:pt x="5941278" y="3929223"/>
                </a:lnTo>
                <a:lnTo>
                  <a:pt x="6143967" y="3741441"/>
                </a:lnTo>
                <a:lnTo>
                  <a:pt x="6331749" y="3538751"/>
                </a:lnTo>
                <a:lnTo>
                  <a:pt x="6503697" y="3322080"/>
                </a:lnTo>
                <a:lnTo>
                  <a:pt x="6658885" y="3092354"/>
                </a:lnTo>
                <a:lnTo>
                  <a:pt x="6796386" y="2850498"/>
                </a:lnTo>
                <a:lnTo>
                  <a:pt x="6915274" y="2597440"/>
                </a:lnTo>
                <a:lnTo>
                  <a:pt x="7014623" y="2334105"/>
                </a:lnTo>
                <a:lnTo>
                  <a:pt x="7093507" y="2061420"/>
                </a:lnTo>
                <a:lnTo>
                  <a:pt x="7151000" y="1780311"/>
                </a:lnTo>
                <a:lnTo>
                  <a:pt x="7186175" y="1491704"/>
                </a:lnTo>
                <a:lnTo>
                  <a:pt x="7198106" y="1196526"/>
                </a:lnTo>
                <a:lnTo>
                  <a:pt x="7186175" y="901348"/>
                </a:lnTo>
                <a:lnTo>
                  <a:pt x="7151000" y="612741"/>
                </a:lnTo>
                <a:lnTo>
                  <a:pt x="7093507" y="331632"/>
                </a:lnTo>
                <a:lnTo>
                  <a:pt x="7014623" y="58947"/>
                </a:lnTo>
                <a:lnTo>
                  <a:pt x="6992384" y="0"/>
                </a:lnTo>
                <a:close/>
              </a:path>
            </a:pathLst>
          </a:custGeom>
          <a:solidFill>
            <a:srgbClr val="3E444C"/>
          </a:solidFill>
        </p:spPr>
        <p:txBody>
          <a:bodyPr wrap="square" lIns="0" tIns="0" rIns="0" bIns="0" rtlCol="0"/>
          <a:lstStyle/>
          <a:p>
            <a:pPr>
              <a:lnSpc>
                <a:spcPct val="120000"/>
              </a:lnSpc>
            </a:pP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8428FF-E005-4FBA-9E6F-F35DBBC487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4362" y="299803"/>
            <a:ext cx="6016014" cy="216607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Zitat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96C2FA-C0F1-4960-B689-B6876083C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pPr/>
              <a:t>23.09.2021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15E71CE-01D4-4B81-9111-565F07C07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4F307-50FF-42B7-82DA-2AEDCD294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7D936BCF-8D57-4ED3-83E1-28684FC995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73966" y="2790045"/>
            <a:ext cx="3635114" cy="524694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Name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38BA7F3-EF5F-41A4-8384-9BE04EBC66B7}"/>
              </a:ext>
            </a:extLst>
          </p:cNvPr>
          <p:cNvSpPr txBox="1">
            <a:spLocks/>
          </p:cNvSpPr>
          <p:nvPr userDrawn="1"/>
        </p:nvSpPr>
        <p:spPr>
          <a:xfrm>
            <a:off x="5633763" y="199373"/>
            <a:ext cx="1356612" cy="3310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5000" dirty="0">
                <a:solidFill>
                  <a:schemeClr val="bg1"/>
                </a:solidFill>
              </a:rPr>
              <a:t>„</a:t>
            </a:r>
            <a:endParaRPr lang="en-US" sz="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900" y="1057276"/>
            <a:ext cx="4298950" cy="417671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57276"/>
            <a:ext cx="4298949" cy="417671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5658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" y="228600"/>
            <a:ext cx="8712200" cy="7207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00" y="1057672"/>
            <a:ext cx="4282282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5900" y="1744266"/>
            <a:ext cx="4282282" cy="348972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49" y="1057672"/>
            <a:ext cx="429895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44265"/>
            <a:ext cx="4298950" cy="348972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7088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2D9B-192E-4E3F-913E-1174FE309846}" type="datetimeFigureOut">
              <a:rPr lang="de-DE" smtClean="0"/>
              <a:t>23.09.2021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4A177-27DE-41C2-AAF3-74B3BF73A6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11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00" y="228600"/>
            <a:ext cx="8712200" cy="7207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00" y="1057276"/>
            <a:ext cx="8712199" cy="417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10071" y="5312860"/>
            <a:ext cx="757003" cy="3164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7A0F2D9B-192E-4E3F-913E-1174FE309846}" type="datetimeFigureOut">
              <a:rPr lang="de-DE" smtClean="0"/>
              <a:pPr/>
              <a:t>23.09.2021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2693" y="5312862"/>
            <a:ext cx="6074402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0050" y="5312862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1844A177-27DE-41C2-AAF3-74B3BF73A6E8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5302092"/>
            <a:ext cx="946007" cy="327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2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6" r:id="rId2"/>
    <p:sldLayoutId id="2147483662" r:id="rId3"/>
    <p:sldLayoutId id="2147483675" r:id="rId4"/>
    <p:sldLayoutId id="2147483663" r:id="rId5"/>
    <p:sldLayoutId id="214748367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7" r:id="rId16"/>
    <p:sldLayoutId id="2147483678" r:id="rId17"/>
    <p:sldLayoutId id="2147483679" r:id="rId18"/>
    <p:sldLayoutId id="2147483680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338" indent="-160338" algn="l" defTabSz="685800" rtl="0" eaLnBrk="1" latinLnBrk="0" hangingPunct="1">
        <a:lnSpc>
          <a:spcPct val="11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5240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23825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1430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893763" indent="-106363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4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orient="horz" pos="3546" userDrawn="1">
          <p15:clr>
            <a:srgbClr val="F26B43"/>
          </p15:clr>
        </p15:guide>
        <p15:guide id="4" pos="5692" userDrawn="1">
          <p15:clr>
            <a:srgbClr val="F26B43"/>
          </p15:clr>
        </p15:guide>
        <p15:guide id="5" orient="horz" pos="144" userDrawn="1">
          <p15:clr>
            <a:srgbClr val="F26B43"/>
          </p15:clr>
        </p15:guide>
        <p15:guide id="6" orient="horz" pos="598" userDrawn="1">
          <p15:clr>
            <a:srgbClr val="F26B43"/>
          </p15:clr>
        </p15:guide>
        <p15:guide id="7" orient="horz" pos="666" userDrawn="1">
          <p15:clr>
            <a:srgbClr val="F26B43"/>
          </p15:clr>
        </p15:guide>
        <p15:guide id="8" orient="horz" pos="3297" userDrawn="1">
          <p15:clr>
            <a:srgbClr val="F26B43"/>
          </p15:clr>
        </p15:guide>
        <p15:guide id="9" pos="136" userDrawn="1">
          <p15:clr>
            <a:srgbClr val="F26B43"/>
          </p15:clr>
        </p15:guide>
        <p15:guide id="10" pos="5624" userDrawn="1">
          <p15:clr>
            <a:srgbClr val="F26B43"/>
          </p15:clr>
        </p15:guide>
        <p15:guide id="11" orient="horz" pos="334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>
          <a:xfrm>
            <a:off x="107950" y="466405"/>
            <a:ext cx="5528250" cy="4338797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de-DE" sz="2000" b="0" dirty="0" err="1" smtClean="0">
                <a:latin typeface="Arial"/>
                <a:ea typeface="Arial"/>
                <a:cs typeface="Arial"/>
              </a:rPr>
              <a:t>C</a:t>
            </a:r>
            <a:r>
              <a:rPr lang="de-DE" sz="2000" b="0" i="0" u="none" strike="noStrike" cap="none" spc="0" dirty="0" err="1" smtClean="0">
                <a:latin typeface="Arial"/>
                <a:ea typeface="Arial"/>
                <a:cs typeface="Arial"/>
              </a:rPr>
              <a:t>oupling</a:t>
            </a:r>
            <a:r>
              <a:rPr lang="de-DE" sz="2000" b="0" i="0" u="none" strike="noStrike" cap="none" spc="0" dirty="0" smtClean="0">
                <a:latin typeface="Arial"/>
                <a:ea typeface="Arial"/>
                <a:cs typeface="Arial"/>
              </a:rPr>
              <a:t> </a:t>
            </a:r>
            <a:r>
              <a:rPr lang="de-DE" sz="2000" b="0" dirty="0" err="1" smtClean="0">
                <a:latin typeface="Arial"/>
                <a:ea typeface="Arial"/>
                <a:cs typeface="Arial"/>
              </a:rPr>
              <a:t>f</a:t>
            </a:r>
            <a:r>
              <a:rPr lang="de-DE" sz="2000" b="0" i="0" u="none" strike="noStrike" cap="none" spc="0" dirty="0" err="1" smtClean="0">
                <a:latin typeface="Arial"/>
                <a:ea typeface="Arial"/>
                <a:cs typeface="Arial"/>
              </a:rPr>
              <a:t>ree</a:t>
            </a:r>
            <a:r>
              <a:rPr lang="de-DE" sz="2000" b="0" i="0" u="none" strike="noStrike" cap="none" spc="0" dirty="0" smtClean="0">
                <a:latin typeface="Arial"/>
                <a:ea typeface="Arial"/>
                <a:cs typeface="Arial"/>
              </a:rPr>
              <a:t> </a:t>
            </a:r>
            <a:r>
              <a:rPr lang="de-DE" sz="2000" b="0" dirty="0" err="1">
                <a:latin typeface="Arial"/>
                <a:ea typeface="Arial"/>
                <a:cs typeface="Arial"/>
              </a:rPr>
              <a:t>f</a:t>
            </a:r>
            <a:r>
              <a:rPr lang="de-DE" sz="2000" b="0" i="0" u="none" strike="noStrike" cap="none" spc="0" dirty="0" err="1" smtClean="0">
                <a:latin typeface="Arial"/>
                <a:ea typeface="Arial"/>
                <a:cs typeface="Arial"/>
              </a:rPr>
              <a:t>low</a:t>
            </a:r>
            <a:r>
              <a:rPr lang="de-DE" sz="2000" b="0" i="0" u="none" strike="noStrike" cap="none" spc="0" dirty="0" smtClean="0">
                <a:latin typeface="Arial"/>
                <a:ea typeface="Arial"/>
                <a:cs typeface="Arial"/>
              </a:rPr>
              <a:t> </a:t>
            </a:r>
            <a:r>
              <a:rPr lang="de-DE" sz="2000" b="0" i="0" u="none" strike="noStrike" cap="none" spc="0" dirty="0" err="1">
                <a:latin typeface="Arial"/>
                <a:ea typeface="Arial"/>
                <a:cs typeface="Arial"/>
              </a:rPr>
              <a:t>and</a:t>
            </a:r>
            <a:r>
              <a:rPr lang="de-DE" sz="2000" b="0" i="0" u="none" strike="noStrike" cap="none" spc="0" dirty="0">
                <a:latin typeface="Arial"/>
                <a:ea typeface="Arial"/>
                <a:cs typeface="Arial"/>
              </a:rPr>
              <a:t> </a:t>
            </a:r>
            <a:r>
              <a:rPr lang="de-DE" sz="2000" b="0" dirty="0" err="1">
                <a:latin typeface="Arial"/>
                <a:ea typeface="Arial"/>
                <a:cs typeface="Arial"/>
              </a:rPr>
              <a:t>p</a:t>
            </a:r>
            <a:r>
              <a:rPr lang="de-DE" sz="2000" b="0" i="0" u="none" strike="noStrike" cap="none" spc="0" dirty="0" err="1" smtClean="0">
                <a:latin typeface="Arial"/>
                <a:ea typeface="Arial"/>
                <a:cs typeface="Arial"/>
              </a:rPr>
              <a:t>ore</a:t>
            </a:r>
            <a:r>
              <a:rPr lang="de-DE" sz="2000" b="0" i="0" u="none" strike="noStrike" cap="none" spc="0" dirty="0" smtClean="0">
                <a:latin typeface="Arial"/>
                <a:ea typeface="Arial"/>
                <a:cs typeface="Arial"/>
              </a:rPr>
              <a:t> </a:t>
            </a:r>
            <a:r>
              <a:rPr lang="de-DE" sz="2000" b="0" dirty="0" err="1">
                <a:latin typeface="Arial"/>
                <a:ea typeface="Arial"/>
                <a:cs typeface="Arial"/>
              </a:rPr>
              <a:t>f</a:t>
            </a:r>
            <a:r>
              <a:rPr lang="de-DE" sz="2000" b="0" i="0" u="none" strike="noStrike" cap="none" spc="0" dirty="0" err="1" smtClean="0">
                <a:latin typeface="Arial"/>
                <a:ea typeface="Arial"/>
                <a:cs typeface="Arial"/>
              </a:rPr>
              <a:t>low</a:t>
            </a:r>
            <a:r>
              <a:rPr lang="de-DE" sz="2000" b="0" i="0" u="none" strike="noStrike" cap="none" spc="0" dirty="0" smtClean="0">
                <a:latin typeface="Arial"/>
                <a:ea typeface="Arial"/>
                <a:cs typeface="Arial"/>
              </a:rPr>
              <a:t>:</a:t>
            </a:r>
            <a:r>
              <a:rPr lang="de-DE" sz="2000" dirty="0">
                <a:latin typeface="Arial"/>
                <a:ea typeface="Arial"/>
                <a:cs typeface="Arial"/>
              </a:rPr>
              <a:t/>
            </a:r>
            <a:br>
              <a:rPr lang="de-DE" sz="2000" dirty="0">
                <a:latin typeface="Arial"/>
                <a:ea typeface="Arial"/>
                <a:cs typeface="Arial"/>
              </a:rPr>
            </a:br>
            <a:r>
              <a:rPr lang="de-DE" sz="1200" dirty="0" smtClean="0">
                <a:latin typeface="Arial"/>
                <a:ea typeface="Arial"/>
                <a:cs typeface="Arial"/>
              </a:rPr>
              <a:t>   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 err="1"/>
              <a:t>Averaging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 smtClean="0"/>
              <a:t>p</a:t>
            </a:r>
            <a:r>
              <a:rPr lang="de-DE" sz="2000" dirty="0" err="1" smtClean="0"/>
              <a:t>ore-scale</a:t>
            </a:r>
            <a:r>
              <a:rPr lang="de-DE" sz="2000" dirty="0" smtClean="0"/>
              <a:t> </a:t>
            </a:r>
            <a:r>
              <a:rPr lang="de-DE" sz="2000" dirty="0" err="1"/>
              <a:t>r</a:t>
            </a:r>
            <a:r>
              <a:rPr lang="de-DE" sz="2000" dirty="0" err="1" smtClean="0"/>
              <a:t>esults</a:t>
            </a:r>
            <a:r>
              <a:rPr lang="de-DE" sz="2000" dirty="0" smtClean="0"/>
              <a:t>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/>
              <a:t>o</a:t>
            </a:r>
            <a:r>
              <a:rPr lang="de-DE" sz="2000" dirty="0" err="1" smtClean="0"/>
              <a:t>btain</a:t>
            </a:r>
            <a:r>
              <a:rPr lang="de-DE" sz="2000" dirty="0" smtClean="0"/>
              <a:t> </a:t>
            </a:r>
            <a:r>
              <a:rPr lang="de-DE" sz="2000" dirty="0" err="1"/>
              <a:t>e</a:t>
            </a:r>
            <a:r>
              <a:rPr lang="de-DE" sz="2000" dirty="0" err="1" smtClean="0"/>
              <a:t>ffective</a:t>
            </a:r>
            <a:r>
              <a:rPr lang="de-DE" sz="2000" dirty="0" smtClean="0"/>
              <a:t> </a:t>
            </a:r>
            <a:r>
              <a:rPr lang="de-DE" sz="2000" dirty="0" err="1"/>
              <a:t>i</a:t>
            </a:r>
            <a:r>
              <a:rPr lang="de-DE" sz="2000" dirty="0" err="1" smtClean="0"/>
              <a:t>nterface</a:t>
            </a:r>
            <a:r>
              <a:rPr lang="de-DE" sz="2000" dirty="0" smtClean="0"/>
              <a:t> </a:t>
            </a:r>
            <a:r>
              <a:rPr lang="de-DE" sz="2000" dirty="0" err="1"/>
              <a:t>p</a:t>
            </a:r>
            <a:r>
              <a:rPr lang="de-DE" sz="2000" dirty="0" err="1" smtClean="0"/>
              <a:t>arameters</a:t>
            </a:r>
            <a:r>
              <a:rPr lang="de-DE" sz="2000" dirty="0" smtClean="0"/>
              <a:t> </a:t>
            </a:r>
            <a:r>
              <a:rPr lang="de-DE" sz="2000" dirty="0"/>
              <a:t>and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v</a:t>
            </a:r>
            <a:r>
              <a:rPr lang="de-DE" sz="2000" dirty="0" err="1" smtClean="0"/>
              <a:t>alidate</a:t>
            </a:r>
            <a:r>
              <a:rPr lang="de-DE" sz="2000" dirty="0" smtClean="0"/>
              <a:t> </a:t>
            </a:r>
            <a:r>
              <a:rPr lang="de-DE" sz="2000" dirty="0" err="1"/>
              <a:t>m</a:t>
            </a:r>
            <a:r>
              <a:rPr lang="de-DE" sz="2000" dirty="0" err="1" smtClean="0"/>
              <a:t>acroscale</a:t>
            </a:r>
            <a:r>
              <a:rPr lang="de-DE" sz="2000" dirty="0" smtClean="0"/>
              <a:t> </a:t>
            </a:r>
            <a:r>
              <a:rPr lang="de-DE" sz="2000" dirty="0" err="1"/>
              <a:t>m</a:t>
            </a:r>
            <a:r>
              <a:rPr lang="de-DE" sz="2000" dirty="0" err="1" smtClean="0"/>
              <a:t>odels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/>
            </a:r>
            <a:br>
              <a:rPr lang="de-DE" sz="1800" dirty="0"/>
            </a:br>
            <a:r>
              <a:rPr lang="de-DE" sz="1800" b="0" dirty="0" smtClean="0"/>
              <a:t>SFB 1313 Summer School 2021</a:t>
            </a:r>
            <a:br>
              <a:rPr lang="de-DE" sz="1800" b="0" dirty="0" smtClean="0"/>
            </a:br>
            <a:r>
              <a:rPr lang="de-DE" sz="1800" b="0" dirty="0" smtClean="0"/>
              <a:t>27th September</a:t>
            </a:r>
            <a:endParaRPr sz="1800" b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 bwMode="auto">
          <a:xfrm>
            <a:off x="8386763" y="5313363"/>
            <a:ext cx="757237" cy="315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27.09.2021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45525" y="5313363"/>
            <a:ext cx="498475" cy="315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B4D4BFCC-557C-ABDA-FA7A-32854A873E5C}" type="slidenum">
              <a:rPr lang="de-DE"/>
              <a:t>1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F2DE5F76-E566-49E2-9679-4E0E248F96EA}"/>
              </a:ext>
            </a:extLst>
          </p:cNvPr>
          <p:cNvSpPr txBox="1"/>
          <p:nvPr/>
        </p:nvSpPr>
        <p:spPr bwMode="auto">
          <a:xfrm>
            <a:off x="683568" y="512539"/>
            <a:ext cx="3888432" cy="42977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lang="de-DE" sz="2000" b="1" dirty="0"/>
              <a:t>Plans </a:t>
            </a:r>
            <a:r>
              <a:rPr lang="de-DE" sz="2000" b="1" dirty="0" err="1"/>
              <a:t>for</a:t>
            </a:r>
            <a:r>
              <a:rPr lang="de-DE" sz="2000" b="1" dirty="0"/>
              <a:t> </a:t>
            </a:r>
            <a:r>
              <a:rPr lang="de-DE" sz="2000" b="1" dirty="0" err="1"/>
              <a:t>the</a:t>
            </a:r>
            <a:r>
              <a:rPr lang="de-DE" sz="2000" b="1" dirty="0"/>
              <a:t> </a:t>
            </a:r>
            <a:r>
              <a:rPr lang="de-DE" sz="2000" b="1" dirty="0" err="1"/>
              <a:t>next</a:t>
            </a:r>
            <a:r>
              <a:rPr lang="de-DE" sz="2000" b="1" dirty="0"/>
              <a:t> </a:t>
            </a:r>
            <a:r>
              <a:rPr lang="de-DE" sz="2000" b="1" dirty="0" err="1"/>
              <a:t>two</a:t>
            </a:r>
            <a:r>
              <a:rPr lang="de-DE" sz="2000" b="1" dirty="0"/>
              <a:t> </a:t>
            </a:r>
            <a:r>
              <a:rPr lang="de-DE" sz="2000" b="1" dirty="0" err="1" smtClean="0"/>
              <a:t>weeks</a:t>
            </a:r>
            <a:endParaRPr sz="2000" b="1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C74A799-84A2-4875-AD0A-7649545CD212}"/>
              </a:ext>
            </a:extLst>
          </p:cNvPr>
          <p:cNvSpPr txBox="1"/>
          <p:nvPr/>
        </p:nvSpPr>
        <p:spPr bwMode="auto">
          <a:xfrm>
            <a:off x="5286379" y="3145532"/>
            <a:ext cx="3456384" cy="115883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lang="en-US" dirty="0"/>
              <a:t>We will have a guest visiting for a week from KTH, </a:t>
            </a:r>
            <a:r>
              <a:rPr lang="en-US" dirty="0" err="1"/>
              <a:t>Ugis</a:t>
            </a:r>
            <a:r>
              <a:rPr lang="en-US" dirty="0"/>
              <a:t> </a:t>
            </a:r>
            <a:r>
              <a:rPr lang="en-US" dirty="0" err="1"/>
              <a:t>Lacis</a:t>
            </a:r>
            <a:r>
              <a:rPr lang="en-US" dirty="0"/>
              <a:t>.</a:t>
            </a:r>
          </a:p>
          <a:p>
            <a:pPr>
              <a:defRPr/>
            </a:pPr>
            <a:r>
              <a:rPr lang="en-US" dirty="0"/>
              <a:t>Guest speaker presentation:</a:t>
            </a:r>
          </a:p>
          <a:p>
            <a:pPr>
              <a:defRPr/>
            </a:pPr>
            <a:r>
              <a:rPr lang="en-US" b="1" dirty="0"/>
              <a:t>Thursday morning, 9:30-11:30</a:t>
            </a:r>
            <a:r>
              <a:rPr lang="en-US" dirty="0"/>
              <a:t> </a:t>
            </a:r>
          </a:p>
        </p:txBody>
      </p:sp>
      <p:pic>
        <p:nvPicPr>
          <p:cNvPr id="2050" name="Picture 2" descr="Dr. Ugis Lacis">
            <a:extLst>
              <a:ext uri="{FF2B5EF4-FFF2-40B4-BE49-F238E27FC236}">
                <a16:creationId xmlns:a16="http://schemas.microsoft.com/office/drawing/2014/main" id="{19383223-A2A5-4E6B-9759-87577C133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594" y="1171580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500CF9B-6892-496A-8603-896C1E11BE1E}"/>
              </a:ext>
            </a:extLst>
          </p:cNvPr>
          <p:cNvSpPr txBox="1"/>
          <p:nvPr/>
        </p:nvSpPr>
        <p:spPr bwMode="auto">
          <a:xfrm>
            <a:off x="560830" y="1031108"/>
            <a:ext cx="42382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Implement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/>
              <a:t>different </a:t>
            </a:r>
            <a:r>
              <a:rPr lang="de-DE" dirty="0" err="1" smtClean="0"/>
              <a:t>techniques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/>
              <a:t>macroscale</a:t>
            </a:r>
            <a:r>
              <a:rPr lang="de-DE" dirty="0"/>
              <a:t> </a:t>
            </a:r>
            <a:r>
              <a:rPr lang="de-DE" dirty="0" err="1" smtClean="0"/>
              <a:t>models</a:t>
            </a:r>
            <a:endParaRPr lang="de-DE" dirty="0"/>
          </a:p>
          <a:p>
            <a:endParaRPr lang="de-DE" dirty="0"/>
          </a:p>
          <a:p>
            <a:r>
              <a:rPr lang="de-DE" dirty="0" err="1" smtClean="0"/>
              <a:t>Consider</a:t>
            </a:r>
            <a:r>
              <a:rPr lang="de-DE" dirty="0" smtClean="0"/>
              <a:t> </a:t>
            </a:r>
            <a:r>
              <a:rPr lang="de-DE" dirty="0"/>
              <a:t>different </a:t>
            </a:r>
            <a:r>
              <a:rPr lang="de-DE" dirty="0" err="1" smtClean="0"/>
              <a:t>configurations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Flow </a:t>
            </a:r>
            <a:r>
              <a:rPr lang="de-DE" dirty="0" err="1" smtClean="0"/>
              <a:t>directions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Flow </a:t>
            </a:r>
            <a:r>
              <a:rPr lang="de-DE" dirty="0" err="1" smtClean="0"/>
              <a:t>regimes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Geometries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Find optimal </a:t>
            </a:r>
            <a:r>
              <a:rPr lang="de-DE" dirty="0" err="1" smtClean="0"/>
              <a:t>averaging</a:t>
            </a:r>
            <a:r>
              <a:rPr lang="de-DE" dirty="0" smtClean="0"/>
              <a:t> </a:t>
            </a:r>
            <a:r>
              <a:rPr lang="de-DE" dirty="0" err="1" smtClean="0"/>
              <a:t>techniques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averaging</a:t>
            </a:r>
            <a:r>
              <a:rPr lang="de-DE" dirty="0" smtClean="0"/>
              <a:t> </a:t>
            </a:r>
            <a:r>
              <a:rPr lang="de-DE" dirty="0" err="1" smtClean="0"/>
              <a:t>pore-scale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</p:txBody>
      </p:sp>
      <p:sp>
        <p:nvSpPr>
          <p:cNvPr id="7" name="Rechteck: abgerundete Ecken 1">
            <a:extLst>
              <a:ext uri="{FF2B5EF4-FFF2-40B4-BE49-F238E27FC236}">
                <a16:creationId xmlns:a16="http://schemas.microsoft.com/office/drawing/2014/main" id="{DA66D726-AAAA-4B6E-BC74-5360A6ABD9BC}"/>
              </a:ext>
            </a:extLst>
          </p:cNvPr>
          <p:cNvSpPr/>
          <p:nvPr/>
        </p:nvSpPr>
        <p:spPr bwMode="auto">
          <a:xfrm>
            <a:off x="316274" y="314514"/>
            <a:ext cx="8611825" cy="4441593"/>
          </a:xfrm>
          <a:prstGeom prst="roundRect">
            <a:avLst>
              <a:gd name="adj" fmla="val 11674"/>
            </a:avLst>
          </a:prstGeom>
          <a:noFill/>
          <a:ln w="28575">
            <a:solidFill>
              <a:srgbClr val="00B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7510071" y="5312860"/>
            <a:ext cx="757003" cy="3164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73C9049F-0EAE-6521-B7DC-1E096DEA0C83}" type="datetime1">
              <a:rPr lang="de-DE"/>
              <a:t>23.09.2021</a:t>
            </a:fld>
            <a:endParaRPr lang="de-DE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95514" y="5305425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10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smtClean="0"/>
              <a:t>27.09.2021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844A177-27DE-41C2-AAF3-74B3BF73A6E8}" type="slidenum">
              <a:rPr lang="de-DE"/>
              <a:t>2</a:t>
            </a:fld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DA66D726-AAAA-4B6E-BC74-5360A6ABD9BC}"/>
              </a:ext>
            </a:extLst>
          </p:cNvPr>
          <p:cNvSpPr/>
          <p:nvPr/>
        </p:nvSpPr>
        <p:spPr bwMode="auto">
          <a:xfrm>
            <a:off x="5657231" y="2777562"/>
            <a:ext cx="3304704" cy="2456426"/>
          </a:xfrm>
          <a:prstGeom prst="roundRect">
            <a:avLst>
              <a:gd name="adj" fmla="val 11674"/>
            </a:avLst>
          </a:prstGeom>
          <a:noFill/>
          <a:ln w="28575">
            <a:solidFill>
              <a:srgbClr val="00B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: abgerundete Ecken 1">
            <a:extLst>
              <a:ext uri="{FF2B5EF4-FFF2-40B4-BE49-F238E27FC236}">
                <a16:creationId xmlns:a16="http://schemas.microsoft.com/office/drawing/2014/main" id="{DA66D726-AAAA-4B6E-BC74-5360A6ABD9BC}"/>
              </a:ext>
            </a:extLst>
          </p:cNvPr>
          <p:cNvSpPr/>
          <p:nvPr/>
        </p:nvSpPr>
        <p:spPr bwMode="auto">
          <a:xfrm>
            <a:off x="371507" y="228600"/>
            <a:ext cx="2880258" cy="2631201"/>
          </a:xfrm>
          <a:prstGeom prst="roundRect">
            <a:avLst>
              <a:gd name="adj" fmla="val 11674"/>
            </a:avLst>
          </a:prstGeom>
          <a:noFill/>
          <a:ln w="28575">
            <a:solidFill>
              <a:srgbClr val="00B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44" y="3148534"/>
            <a:ext cx="3269363" cy="167350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751" y="271856"/>
            <a:ext cx="2658761" cy="182142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18" y="370048"/>
            <a:ext cx="2697470" cy="2051560"/>
          </a:xfrm>
          <a:prstGeom prst="rect">
            <a:avLst/>
          </a:prstGeom>
        </p:spPr>
      </p:pic>
      <p:sp>
        <p:nvSpPr>
          <p:cNvPr id="25" name="Rechteck: abgerundete Ecken 1">
            <a:extLst>
              <a:ext uri="{FF2B5EF4-FFF2-40B4-BE49-F238E27FC236}">
                <a16:creationId xmlns:a16="http://schemas.microsoft.com/office/drawing/2014/main" id="{DA66D726-AAAA-4B6E-BC74-5360A6ABD9BC}"/>
              </a:ext>
            </a:extLst>
          </p:cNvPr>
          <p:cNvSpPr/>
          <p:nvPr/>
        </p:nvSpPr>
        <p:spPr bwMode="auto">
          <a:xfrm>
            <a:off x="409127" y="3062616"/>
            <a:ext cx="3898986" cy="2140978"/>
          </a:xfrm>
          <a:prstGeom prst="roundRect">
            <a:avLst>
              <a:gd name="adj" fmla="val 11674"/>
            </a:avLst>
          </a:prstGeom>
          <a:noFill/>
          <a:ln w="28575">
            <a:solidFill>
              <a:srgbClr val="00B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: abgerundete Ecken 1">
            <a:extLst>
              <a:ext uri="{FF2B5EF4-FFF2-40B4-BE49-F238E27FC236}">
                <a16:creationId xmlns:a16="http://schemas.microsoft.com/office/drawing/2014/main" id="{DA66D726-AAAA-4B6E-BC74-5360A6ABD9BC}"/>
              </a:ext>
            </a:extLst>
          </p:cNvPr>
          <p:cNvSpPr/>
          <p:nvPr/>
        </p:nvSpPr>
        <p:spPr bwMode="auto">
          <a:xfrm>
            <a:off x="5619828" y="188782"/>
            <a:ext cx="3235737" cy="2424342"/>
          </a:xfrm>
          <a:prstGeom prst="roundRect">
            <a:avLst>
              <a:gd name="adj" fmla="val 11674"/>
            </a:avLst>
          </a:prstGeom>
          <a:noFill/>
          <a:ln w="28575">
            <a:solidFill>
              <a:srgbClr val="00B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: abgerundete Ecken 1">
            <a:extLst>
              <a:ext uri="{FF2B5EF4-FFF2-40B4-BE49-F238E27FC236}">
                <a16:creationId xmlns:a16="http://schemas.microsoft.com/office/drawing/2014/main" id="{DA66D726-AAAA-4B6E-BC74-5360A6ABD9BC}"/>
              </a:ext>
            </a:extLst>
          </p:cNvPr>
          <p:cNvSpPr/>
          <p:nvPr/>
        </p:nvSpPr>
        <p:spPr bwMode="auto">
          <a:xfrm>
            <a:off x="3463485" y="1332809"/>
            <a:ext cx="1894040" cy="1563817"/>
          </a:xfrm>
          <a:prstGeom prst="roundRect">
            <a:avLst>
              <a:gd name="adj" fmla="val 11674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itel 1"/>
          <p:cNvSpPr txBox="1">
            <a:spLocks/>
          </p:cNvSpPr>
          <p:nvPr/>
        </p:nvSpPr>
        <p:spPr bwMode="auto">
          <a:xfrm>
            <a:off x="391519" y="2307738"/>
            <a:ext cx="2962708" cy="4784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en-US" b="0" dirty="0" smtClean="0">
                <a:latin typeface="Arial"/>
                <a:ea typeface="Arial"/>
                <a:cs typeface="Arial"/>
              </a:rPr>
              <a:t>Surface/subsurface interactions</a:t>
            </a:r>
            <a:endParaRPr lang="en-US" b="0" dirty="0"/>
          </a:p>
        </p:txBody>
      </p:sp>
      <p:sp>
        <p:nvSpPr>
          <p:cNvPr id="29" name="Titel 1"/>
          <p:cNvSpPr txBox="1">
            <a:spLocks/>
          </p:cNvSpPr>
          <p:nvPr/>
        </p:nvSpPr>
        <p:spPr bwMode="auto">
          <a:xfrm>
            <a:off x="603079" y="4704266"/>
            <a:ext cx="2962708" cy="4784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en-US" b="0" dirty="0" smtClean="0">
                <a:latin typeface="Arial"/>
                <a:ea typeface="Arial"/>
                <a:cs typeface="Arial"/>
              </a:rPr>
              <a:t>Blood flow through body tissues</a:t>
            </a:r>
            <a:endParaRPr lang="en-US" b="0" dirty="0"/>
          </a:p>
        </p:txBody>
      </p:sp>
      <p:sp>
        <p:nvSpPr>
          <p:cNvPr id="30" name="Titel 1"/>
          <p:cNvSpPr txBox="1">
            <a:spLocks/>
          </p:cNvSpPr>
          <p:nvPr/>
        </p:nvSpPr>
        <p:spPr bwMode="auto">
          <a:xfrm>
            <a:off x="5619828" y="2014068"/>
            <a:ext cx="3342108" cy="4784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en-US" b="0" dirty="0" smtClean="0">
                <a:latin typeface="Arial"/>
                <a:ea typeface="Arial"/>
                <a:cs typeface="Arial"/>
              </a:rPr>
              <a:t>Water/gas management in fuel cells</a:t>
            </a:r>
            <a:endParaRPr lang="en-US" b="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3551471" y="1073958"/>
            <a:ext cx="1806054" cy="170360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defRPr/>
            </a:pPr>
            <a:r>
              <a:rPr lang="de-DE" dirty="0" err="1" smtClean="0">
                <a:latin typeface="Arial"/>
                <a:ea typeface="Arial"/>
                <a:cs typeface="Arial"/>
              </a:rPr>
              <a:t>Coupled</a:t>
            </a:r>
            <a:r>
              <a:rPr lang="de-DE" dirty="0" smtClean="0">
                <a:latin typeface="Arial"/>
                <a:ea typeface="Arial"/>
                <a:cs typeface="Arial"/>
              </a:rPr>
              <a:t> </a:t>
            </a:r>
            <a:r>
              <a:rPr lang="de-DE" dirty="0" err="1" smtClean="0">
                <a:latin typeface="Arial"/>
                <a:ea typeface="Arial"/>
                <a:cs typeface="Arial"/>
              </a:rPr>
              <a:t>free-flow</a:t>
            </a:r>
            <a:r>
              <a:rPr lang="de-DE" dirty="0" smtClean="0">
                <a:latin typeface="Arial"/>
                <a:ea typeface="Arial"/>
                <a:cs typeface="Arial"/>
              </a:rPr>
              <a:t> </a:t>
            </a:r>
            <a:r>
              <a:rPr lang="de-DE" dirty="0" err="1" smtClean="0">
                <a:latin typeface="Arial"/>
                <a:ea typeface="Arial"/>
                <a:cs typeface="Arial"/>
              </a:rPr>
              <a:t>and</a:t>
            </a:r>
            <a:r>
              <a:rPr lang="de-DE" dirty="0" smtClean="0">
                <a:latin typeface="Arial"/>
                <a:ea typeface="Arial"/>
                <a:cs typeface="Arial"/>
              </a:rPr>
              <a:t> </a:t>
            </a:r>
            <a:r>
              <a:rPr lang="de-DE" dirty="0" err="1" smtClean="0">
                <a:latin typeface="Arial"/>
                <a:ea typeface="Arial"/>
                <a:cs typeface="Arial"/>
              </a:rPr>
              <a:t>pore-flow</a:t>
            </a:r>
            <a:r>
              <a:rPr lang="de-DE" dirty="0" smtClean="0">
                <a:latin typeface="Arial"/>
                <a:ea typeface="Arial"/>
                <a:cs typeface="Arial"/>
              </a:rPr>
              <a:t> </a:t>
            </a:r>
            <a:r>
              <a:rPr lang="de-DE" dirty="0" err="1" smtClean="0">
                <a:latin typeface="Arial"/>
                <a:ea typeface="Arial"/>
                <a:cs typeface="Arial"/>
              </a:rPr>
              <a:t>systems</a:t>
            </a:r>
            <a:endParaRPr dirty="0"/>
          </a:p>
        </p:txBody>
      </p:sp>
      <p:pic>
        <p:nvPicPr>
          <p:cNvPr id="1026" name="Picture 2" descr="Quellbild anzeig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467" y="2972721"/>
            <a:ext cx="1953567" cy="209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itel 1"/>
          <p:cNvSpPr txBox="1">
            <a:spLocks/>
          </p:cNvSpPr>
          <p:nvPr/>
        </p:nvSpPr>
        <p:spPr bwMode="auto">
          <a:xfrm>
            <a:off x="5753817" y="2884776"/>
            <a:ext cx="1092649" cy="10176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en-US" b="0" dirty="0" smtClean="0">
                <a:latin typeface="Arial"/>
                <a:ea typeface="Arial"/>
                <a:cs typeface="Arial"/>
              </a:rPr>
              <a:t>Industrial water filtration</a:t>
            </a:r>
            <a:endParaRPr lang="en-US" b="0" dirty="0"/>
          </a:p>
        </p:txBody>
      </p:sp>
      <p:sp>
        <p:nvSpPr>
          <p:cNvPr id="33" name="Titel 1"/>
          <p:cNvSpPr txBox="1">
            <a:spLocks/>
          </p:cNvSpPr>
          <p:nvPr/>
        </p:nvSpPr>
        <p:spPr bwMode="auto">
          <a:xfrm>
            <a:off x="1447797" y="5369584"/>
            <a:ext cx="5899298" cy="27603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en-US" sz="800" b="0" dirty="0" smtClean="0">
                <a:solidFill>
                  <a:schemeClr val="bg1">
                    <a:lumMod val="50000"/>
                  </a:schemeClr>
                </a:solidFill>
              </a:rPr>
              <a:t>https://ww.thermalcare.com; https://ufz.de; https://techetch.com/fuel-cells/; 23.09.2021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215899" y="49787"/>
            <a:ext cx="8712200" cy="502198"/>
          </a:xfrm>
        </p:spPr>
        <p:txBody>
          <a:bodyPr/>
          <a:lstStyle/>
          <a:p>
            <a:pPr>
              <a:defRPr/>
            </a:pPr>
            <a:r>
              <a:rPr lang="de-DE" dirty="0" err="1">
                <a:latin typeface="Arial"/>
                <a:ea typeface="Arial"/>
                <a:cs typeface="Arial"/>
              </a:rPr>
              <a:t>How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err="1">
                <a:latin typeface="Arial"/>
                <a:ea typeface="Arial"/>
                <a:cs typeface="Arial"/>
              </a:rPr>
              <a:t>can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err="1">
                <a:latin typeface="Arial"/>
                <a:ea typeface="Arial"/>
                <a:cs typeface="Arial"/>
              </a:rPr>
              <a:t>one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err="1">
                <a:latin typeface="Arial"/>
                <a:ea typeface="Arial"/>
                <a:cs typeface="Arial"/>
              </a:rPr>
              <a:t>model</a:t>
            </a:r>
            <a:r>
              <a:rPr lang="de-DE" dirty="0">
                <a:latin typeface="Arial"/>
                <a:ea typeface="Arial"/>
                <a:cs typeface="Arial"/>
              </a:rPr>
              <a:t> a </a:t>
            </a:r>
            <a:r>
              <a:rPr lang="de-DE" dirty="0" err="1">
                <a:latin typeface="Arial"/>
                <a:ea typeface="Arial"/>
                <a:cs typeface="Arial"/>
              </a:rPr>
              <a:t>coupled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err="1">
                <a:latin typeface="Arial"/>
                <a:ea typeface="Arial"/>
                <a:cs typeface="Arial"/>
              </a:rPr>
              <a:t>free-flow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err="1">
                <a:latin typeface="Arial"/>
                <a:ea typeface="Arial"/>
                <a:cs typeface="Arial"/>
              </a:rPr>
              <a:t>pore-flow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err="1">
                <a:latin typeface="Arial"/>
                <a:ea typeface="Arial"/>
                <a:cs typeface="Arial"/>
              </a:rPr>
              <a:t>system</a:t>
            </a:r>
            <a:r>
              <a:rPr lang="de-DE" sz="1800" b="1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?</a:t>
            </a:r>
            <a:endParaRPr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smtClean="0"/>
              <a:t>27.09.2021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844A177-27DE-41C2-AAF3-74B3BF73A6E8}" type="slidenum">
              <a:rPr lang="de-DE"/>
              <a:t>3</a:t>
            </a:fld>
            <a:endParaRPr lang="de-DE"/>
          </a:p>
        </p:txBody>
      </p:sp>
      <p:pic>
        <p:nvPicPr>
          <p:cNvPr id="8" name="Grafik 9"/>
          <p:cNvPicPr>
            <a:picLocks noChangeAspect="1"/>
          </p:cNvPicPr>
          <p:nvPr/>
        </p:nvPicPr>
        <p:blipFill>
          <a:blip r:embed="rId2"/>
          <a:srcRect r="77329"/>
          <a:stretch/>
        </p:blipFill>
        <p:spPr bwMode="auto">
          <a:xfrm>
            <a:off x="524113" y="1862528"/>
            <a:ext cx="1297712" cy="2403545"/>
          </a:xfrm>
          <a:prstGeom prst="rect">
            <a:avLst/>
          </a:prstGeom>
        </p:spPr>
      </p:pic>
      <p:pic>
        <p:nvPicPr>
          <p:cNvPr id="10" name="Grafik 11"/>
          <p:cNvPicPr>
            <a:picLocks noChangeAspect="1"/>
          </p:cNvPicPr>
          <p:nvPr/>
        </p:nvPicPr>
        <p:blipFill>
          <a:blip r:embed="rId2"/>
          <a:srcRect l="22378" r="51427"/>
          <a:stretch/>
        </p:blipFill>
        <p:spPr bwMode="auto">
          <a:xfrm>
            <a:off x="2778802" y="1865960"/>
            <a:ext cx="1499410" cy="2403545"/>
          </a:xfrm>
          <a:prstGeom prst="rect">
            <a:avLst/>
          </a:prstGeom>
        </p:spPr>
      </p:pic>
      <p:pic>
        <p:nvPicPr>
          <p:cNvPr id="12" name="Grafik 13"/>
          <p:cNvPicPr>
            <a:picLocks noChangeAspect="1"/>
          </p:cNvPicPr>
          <p:nvPr/>
        </p:nvPicPr>
        <p:blipFill>
          <a:blip r:embed="rId2"/>
          <a:srcRect l="48795" r="25595"/>
          <a:stretch/>
        </p:blipFill>
        <p:spPr bwMode="auto">
          <a:xfrm>
            <a:off x="4745283" y="1865960"/>
            <a:ext cx="1465943" cy="2403545"/>
          </a:xfrm>
          <a:prstGeom prst="rect">
            <a:avLst/>
          </a:prstGeom>
        </p:spPr>
      </p:pic>
      <p:sp>
        <p:nvSpPr>
          <p:cNvPr id="13" name="Textfeld 14"/>
          <p:cNvSpPr txBox="1"/>
          <p:nvPr/>
        </p:nvSpPr>
        <p:spPr bwMode="auto">
          <a:xfrm>
            <a:off x="4886927" y="4289213"/>
            <a:ext cx="14600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750"/>
              </a:spcBef>
              <a:defRPr/>
            </a:pPr>
            <a:r>
              <a:rPr lang="de-DE" dirty="0" err="1"/>
              <a:t>Two</a:t>
            </a:r>
            <a:r>
              <a:rPr lang="de-DE" dirty="0"/>
              <a:t> Domain</a:t>
            </a:r>
          </a:p>
        </p:txBody>
      </p:sp>
      <p:pic>
        <p:nvPicPr>
          <p:cNvPr id="14" name="Grafik 15"/>
          <p:cNvPicPr>
            <a:picLocks noChangeAspect="1"/>
          </p:cNvPicPr>
          <p:nvPr/>
        </p:nvPicPr>
        <p:blipFill>
          <a:blip r:embed="rId2"/>
          <a:srcRect l="74239" r="-2257"/>
          <a:stretch/>
        </p:blipFill>
        <p:spPr bwMode="auto">
          <a:xfrm>
            <a:off x="6582577" y="1846201"/>
            <a:ext cx="1603829" cy="2403545"/>
          </a:xfrm>
          <a:prstGeom prst="rect">
            <a:avLst/>
          </a:prstGeom>
        </p:spPr>
      </p:pic>
      <p:sp>
        <p:nvSpPr>
          <p:cNvPr id="15" name="Textfeld 16"/>
          <p:cNvSpPr txBox="1"/>
          <p:nvPr/>
        </p:nvSpPr>
        <p:spPr bwMode="auto">
          <a:xfrm>
            <a:off x="6663245" y="4308254"/>
            <a:ext cx="1603829" cy="2579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defRPr/>
            </a:pPr>
            <a:r>
              <a:rPr dirty="0"/>
              <a:t>Hybrid Coupled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DA66D726-AAAA-4B6E-BC74-5360A6ABD9BC}"/>
              </a:ext>
            </a:extLst>
          </p:cNvPr>
          <p:cNvSpPr/>
          <p:nvPr/>
        </p:nvSpPr>
        <p:spPr bwMode="auto">
          <a:xfrm>
            <a:off x="2380860" y="697260"/>
            <a:ext cx="6331339" cy="4615600"/>
          </a:xfrm>
          <a:prstGeom prst="roundRect">
            <a:avLst>
              <a:gd name="adj" fmla="val 11674"/>
            </a:avLst>
          </a:prstGeom>
          <a:noFill/>
          <a:ln w="28575">
            <a:solidFill>
              <a:srgbClr val="00B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FFF0C6C9-89FE-4E68-9570-7260B3A42FD5}"/>
              </a:ext>
            </a:extLst>
          </p:cNvPr>
          <p:cNvSpPr/>
          <p:nvPr/>
        </p:nvSpPr>
        <p:spPr bwMode="auto">
          <a:xfrm>
            <a:off x="215901" y="697260"/>
            <a:ext cx="1914136" cy="4630429"/>
          </a:xfrm>
          <a:prstGeom prst="roundRect">
            <a:avLst>
              <a:gd name="adj" fmla="val 26376"/>
            </a:avLst>
          </a:prstGeom>
          <a:noFill/>
          <a:ln w="28575">
            <a:solidFill>
              <a:srgbClr val="00B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D9255DB-14C6-46CE-95EC-25EF6658A746}"/>
              </a:ext>
            </a:extLst>
          </p:cNvPr>
          <p:cNvSpPr txBox="1"/>
          <p:nvPr/>
        </p:nvSpPr>
        <p:spPr bwMode="auto">
          <a:xfrm>
            <a:off x="2706662" y="1444516"/>
            <a:ext cx="1784408" cy="3282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de-DE" sz="1600" dirty="0"/>
              <a:t>Single Domain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941B2DD-CC1D-4F56-B703-C2C9F582FD56}"/>
              </a:ext>
            </a:extLst>
          </p:cNvPr>
          <p:cNvSpPr txBox="1"/>
          <p:nvPr/>
        </p:nvSpPr>
        <p:spPr bwMode="auto">
          <a:xfrm>
            <a:off x="5258699" y="1444707"/>
            <a:ext cx="3015809" cy="3282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de-DE" sz="1600" dirty="0" err="1"/>
              <a:t>Coupled</a:t>
            </a:r>
            <a:r>
              <a:rPr lang="de-DE" sz="1600" dirty="0"/>
              <a:t> (Multi-Domain)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9E7A443-CFE2-440D-8CA8-F283F69FA026}"/>
              </a:ext>
            </a:extLst>
          </p:cNvPr>
          <p:cNvSpPr txBox="1"/>
          <p:nvPr/>
        </p:nvSpPr>
        <p:spPr bwMode="auto">
          <a:xfrm>
            <a:off x="431801" y="757296"/>
            <a:ext cx="1619482" cy="38728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de-DE" sz="2000" b="1" dirty="0"/>
              <a:t>Pore </a:t>
            </a:r>
            <a:r>
              <a:rPr lang="de-DE" sz="2000" b="1" dirty="0" err="1"/>
              <a:t>s</a:t>
            </a:r>
            <a:r>
              <a:rPr lang="de-DE" sz="2000" b="1" dirty="0" err="1" smtClean="0"/>
              <a:t>cale</a:t>
            </a:r>
            <a:r>
              <a:rPr lang="de-DE" sz="2000" b="1" dirty="0"/>
              <a:t>: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8E1781B-FDB5-4F76-BBE6-D329D51FA7E7}"/>
              </a:ext>
            </a:extLst>
          </p:cNvPr>
          <p:cNvSpPr txBox="1"/>
          <p:nvPr/>
        </p:nvSpPr>
        <p:spPr bwMode="auto">
          <a:xfrm>
            <a:off x="2712895" y="738801"/>
            <a:ext cx="2721466" cy="38728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de-DE" sz="2000" b="1" dirty="0" err="1" smtClean="0"/>
              <a:t>Macroscale</a:t>
            </a:r>
            <a:r>
              <a:rPr lang="de-DE" sz="2000" b="1" dirty="0" smtClean="0"/>
              <a:t> </a:t>
            </a:r>
            <a:r>
              <a:rPr lang="de-DE" sz="2000" b="1" dirty="0"/>
              <a:t>(REV</a:t>
            </a:r>
            <a:r>
              <a:rPr lang="de-DE" sz="2000" b="1" dirty="0" smtClean="0"/>
              <a:t>):</a:t>
            </a:r>
            <a:endParaRPr lang="de-DE" sz="2000" b="1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689B33B-B1B5-4095-8125-5BE4F5D238A9}"/>
              </a:ext>
            </a:extLst>
          </p:cNvPr>
          <p:cNvSpPr txBox="1"/>
          <p:nvPr/>
        </p:nvSpPr>
        <p:spPr bwMode="auto">
          <a:xfrm>
            <a:off x="431801" y="4709963"/>
            <a:ext cx="1698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…Expensive!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048F408-B00D-4700-ABE7-34859BC2F497}"/>
              </a:ext>
            </a:extLst>
          </p:cNvPr>
          <p:cNvSpPr txBox="1"/>
          <p:nvPr/>
        </p:nvSpPr>
        <p:spPr bwMode="auto">
          <a:xfrm>
            <a:off x="3773308" y="4792566"/>
            <a:ext cx="3409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…Very quick, not expensive!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74CF997-908F-410F-9072-28C6DD893342}"/>
              </a:ext>
            </a:extLst>
          </p:cNvPr>
          <p:cNvSpPr txBox="1"/>
          <p:nvPr/>
        </p:nvSpPr>
        <p:spPr>
          <a:xfrm>
            <a:off x="4401015" y="2921015"/>
            <a:ext cx="3442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" dirty="0" err="1"/>
              <a:t>or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94226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215900" y="165928"/>
            <a:ext cx="8712200" cy="420784"/>
          </a:xfrm>
        </p:spPr>
        <p:txBody>
          <a:bodyPr/>
          <a:lstStyle/>
          <a:p>
            <a:pPr>
              <a:defRPr/>
            </a:pPr>
            <a:r>
              <a:rPr lang="de-DE" dirty="0" err="1">
                <a:latin typeface="Arial"/>
                <a:ea typeface="Arial"/>
                <a:cs typeface="Arial"/>
              </a:rPr>
              <a:t>What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err="1">
                <a:latin typeface="Arial"/>
                <a:ea typeface="Arial"/>
                <a:cs typeface="Arial"/>
              </a:rPr>
              <a:t>are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err="1">
                <a:latin typeface="Arial"/>
                <a:ea typeface="Arial"/>
                <a:cs typeface="Arial"/>
              </a:rPr>
              <a:t>the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smtClean="0">
                <a:latin typeface="Arial"/>
                <a:ea typeface="Arial"/>
                <a:cs typeface="Arial"/>
              </a:rPr>
              <a:t>(</a:t>
            </a:r>
            <a:r>
              <a:rPr lang="de-DE" dirty="0" err="1" smtClean="0">
                <a:latin typeface="Arial"/>
                <a:ea typeface="Arial"/>
                <a:cs typeface="Arial"/>
              </a:rPr>
              <a:t>macroscale</a:t>
            </a:r>
            <a:r>
              <a:rPr lang="de-DE" dirty="0" smtClean="0">
                <a:latin typeface="Arial"/>
                <a:ea typeface="Arial"/>
                <a:cs typeface="Arial"/>
              </a:rPr>
              <a:t>) </a:t>
            </a:r>
            <a:r>
              <a:rPr lang="de-DE" dirty="0" err="1">
                <a:latin typeface="Arial"/>
                <a:ea typeface="Arial"/>
                <a:cs typeface="Arial"/>
              </a:rPr>
              <a:t>coupling</a:t>
            </a:r>
            <a:r>
              <a:rPr lang="de-DE" dirty="0">
                <a:latin typeface="Arial"/>
                <a:ea typeface="Arial"/>
                <a:cs typeface="Arial"/>
              </a:rPr>
              <a:t> </a:t>
            </a:r>
            <a:r>
              <a:rPr lang="de-DE" dirty="0" err="1">
                <a:latin typeface="Arial"/>
                <a:ea typeface="Arial"/>
                <a:cs typeface="Arial"/>
              </a:rPr>
              <a:t>conditions</a:t>
            </a:r>
            <a:r>
              <a:rPr lang="de-DE" dirty="0">
                <a:latin typeface="Arial"/>
                <a:ea typeface="Arial"/>
                <a:cs typeface="Arial"/>
              </a:rPr>
              <a:t>?</a:t>
            </a: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844A177-27DE-41C2-AAF3-74B3BF73A6E8}" type="slidenum">
              <a:rPr lang="de-DE"/>
              <a:t>4</a:t>
            </a:fld>
            <a:endParaRPr lang="de-DE"/>
          </a:p>
        </p:txBody>
      </p:sp>
      <p:pic>
        <p:nvPicPr>
          <p:cNvPr id="12" name="Grafik 13"/>
          <p:cNvPicPr>
            <a:picLocks noChangeAspect="1"/>
          </p:cNvPicPr>
          <p:nvPr/>
        </p:nvPicPr>
        <p:blipFill>
          <a:blip r:embed="rId2"/>
          <a:srcRect l="48795" r="25595"/>
          <a:stretch/>
        </p:blipFill>
        <p:spPr bwMode="auto">
          <a:xfrm>
            <a:off x="426794" y="1386458"/>
            <a:ext cx="1601681" cy="2626100"/>
          </a:xfrm>
          <a:prstGeom prst="rect">
            <a:avLst/>
          </a:prstGeom>
        </p:spPr>
      </p:pic>
      <p:sp>
        <p:nvSpPr>
          <p:cNvPr id="13" name="Textfeld 14"/>
          <p:cNvSpPr txBox="1"/>
          <p:nvPr/>
        </p:nvSpPr>
        <p:spPr bwMode="auto">
          <a:xfrm>
            <a:off x="450399" y="772654"/>
            <a:ext cx="165530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750"/>
              </a:spcBef>
              <a:defRPr/>
            </a:pPr>
            <a:r>
              <a:rPr lang="de-DE" sz="1600" dirty="0" err="1"/>
              <a:t>Two</a:t>
            </a:r>
            <a:r>
              <a:rPr lang="de-DE" sz="1600" dirty="0"/>
              <a:t> </a:t>
            </a:r>
            <a:r>
              <a:rPr lang="de-DE" sz="1600" dirty="0" smtClean="0"/>
              <a:t>Domain</a:t>
            </a:r>
            <a:br>
              <a:rPr lang="de-DE" sz="1600" dirty="0" smtClean="0"/>
            </a:br>
            <a:r>
              <a:rPr lang="de-DE" sz="1600" dirty="0" smtClean="0"/>
              <a:t>Approach (REV)</a:t>
            </a:r>
            <a:endParaRPr lang="de-DE" sz="1600" dirty="0"/>
          </a:p>
        </p:txBody>
      </p:sp>
      <p:sp>
        <p:nvSpPr>
          <p:cNvPr id="2" name="Textfeld 1"/>
          <p:cNvSpPr txBox="1"/>
          <p:nvPr/>
        </p:nvSpPr>
        <p:spPr>
          <a:xfrm>
            <a:off x="682857" y="1914717"/>
            <a:ext cx="1190393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300" dirty="0" smtClean="0"/>
              <a:t>Stokes</a:t>
            </a:r>
            <a:endParaRPr lang="de-DE" sz="13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feld 9"/>
              <p:cNvSpPr txBox="1"/>
              <p:nvPr/>
            </p:nvSpPr>
            <p:spPr bwMode="auto">
              <a:xfrm>
                <a:off x="2564133" y="686140"/>
                <a:ext cx="6471918" cy="4468083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spAutoFit/>
              </a:bodyPr>
              <a:lstStyle/>
              <a:p>
                <a:pPr marL="285750" indent="-285750">
                  <a:lnSpc>
                    <a:spcPct val="114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de-DE" sz="1700" b="1" dirty="0" smtClean="0"/>
                  <a:t>Classical </a:t>
                </a:r>
                <a:r>
                  <a:rPr lang="de-DE" sz="1700" b="1" dirty="0" err="1" smtClean="0"/>
                  <a:t>conditions</a:t>
                </a:r>
                <a:r>
                  <a:rPr lang="de-DE" sz="1700" b="1" dirty="0" smtClean="0"/>
                  <a:t> </a:t>
                </a:r>
                <a:r>
                  <a:rPr lang="de-DE" sz="1700" dirty="0" smtClean="0"/>
                  <a:t>(</a:t>
                </a:r>
                <a:r>
                  <a:rPr lang="de-DE" sz="1500" i="1" dirty="0" err="1" smtClean="0">
                    <a:solidFill>
                      <a:srgbClr val="00519E"/>
                    </a:solidFill>
                  </a:rPr>
                  <a:t>Beavers</a:t>
                </a:r>
                <a:r>
                  <a:rPr lang="de-DE" sz="1500" i="1" dirty="0" smtClean="0">
                    <a:solidFill>
                      <a:srgbClr val="00519E"/>
                    </a:solidFill>
                  </a:rPr>
                  <a:t> &amp; Joseph (1967)</a:t>
                </a:r>
                <a:r>
                  <a:rPr lang="de-DE" sz="1500" dirty="0" smtClean="0"/>
                  <a:t>)</a:t>
                </a:r>
              </a:p>
              <a:p>
                <a:pPr>
                  <a:lnSpc>
                    <a:spcPct val="114000"/>
                  </a:lnSpc>
                  <a:defRPr/>
                </a:pPr>
                <a14:m>
                  <m:oMath xmlns:m="http://schemas.openxmlformats.org/officeDocument/2006/math"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                  </m:t>
                    </m:r>
                    <m:sSub>
                      <m:sSubPr>
                        <m:ctrlPr>
                          <a:rPr lang="de-DE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7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sz="1700" b="0" i="1" smtClean="0"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</m:sSub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sz="17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7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sz="1700" b="0" i="1" smtClean="0">
                            <a:latin typeface="Cambria Math" panose="02040503050406030204" pitchFamily="18" charset="0"/>
                          </a:rPr>
                          <m:t>𝑝𝑚</m:t>
                        </m:r>
                      </m:sub>
                    </m:sSub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de-DE" sz="1700" b="0" i="1" dirty="0" smtClean="0">
                    <a:latin typeface="Cambria Math" panose="02040503050406030204" pitchFamily="18" charset="0"/>
                  </a:rPr>
                  <a:t>   </a:t>
                </a:r>
              </a:p>
              <a:p>
                <a:pPr>
                  <a:lnSpc>
                    <a:spcPct val="114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7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700" b="0" i="1" smtClean="0">
                          <a:latin typeface="Cambria Math" panose="02040503050406030204" pitchFamily="18" charset="0"/>
                        </a:rPr>
                        <m:t>                     </m:t>
                      </m:r>
                      <m:sSub>
                        <m:sSubPr>
                          <m:ctrlPr>
                            <a:rPr lang="de-DE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7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de-DE" sz="1700" i="1">
                              <a:latin typeface="Cambria Math" panose="02040503050406030204" pitchFamily="18" charset="0"/>
                            </a:rPr>
                            <m:t>𝑝𝑚</m:t>
                          </m:r>
                        </m:sub>
                      </m:sSub>
                      <m:r>
                        <a:rPr lang="de-DE" sz="17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de-DE" sz="17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de-DE" sz="1700" b="0" i="0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de-DE" sz="170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de-DE" sz="17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7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sz="1700" i="1">
                                  <a:latin typeface="Cambria Math" panose="02040503050406030204" pitchFamily="18" charset="0"/>
                                </a:rPr>
                                <m:t>𝑓𝑓</m:t>
                              </m:r>
                            </m:sub>
                          </m:sSub>
                          <m:r>
                            <a:rPr lang="de-DE" sz="17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de-DE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7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sz="1700" i="1">
                                  <a:latin typeface="Cambria Math" panose="02040503050406030204" pitchFamily="18" charset="0"/>
                                </a:rPr>
                                <m:t>𝑓𝑓</m:t>
                              </m:r>
                            </m:sub>
                          </m:sSub>
                        </m:e>
                      </m:d>
                      <m:r>
                        <a:rPr lang="de-DE" sz="17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de-DE" sz="1700" b="0" i="1" smtClean="0"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de-DE" sz="1700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de-DE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7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de-DE" sz="1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7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de-DE" sz="1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7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de-DE" sz="17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de-DE" sz="17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r>
                        <a:rPr lang="de-DE" sz="17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𝑝𝐼</m:t>
                      </m:r>
                      <m:r>
                        <a:rPr lang="de-DE" sz="17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r>
                  <a:rPr lang="de-DE" sz="1700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de-DE" sz="1700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de-DE" sz="1700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7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sz="1700" i="1"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</m:sSub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de-DE" sz="17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de-DE" sz="17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sz="17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l-GR" sz="1700" i="1" smtClean="0">
                            <a:latin typeface="Cambria Math" panose="02040503050406030204" pitchFamily="18" charset="0"/>
                          </a:rPr>
                          <m:t>α</m:t>
                        </m:r>
                      </m:den>
                    </m:f>
                  </m:oMath>
                </a14:m>
                <a:r>
                  <a:rPr lang="de-DE" sz="17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7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de-DE" sz="1700">
                        <a:latin typeface="Cambria Math" panose="02040503050406030204" pitchFamily="18" charset="0"/>
                      </a:rPr>
                      <m:t>∗</m:t>
                    </m:r>
                    <m:r>
                      <a:rPr lang="de-DE" sz="1700" i="1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de-DE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7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de-DE" sz="1700" i="1">
                                <a:latin typeface="Cambria Math" panose="02040503050406030204" pitchFamily="18" charset="0"/>
                              </a:rPr>
                              <m:t>𝑓𝑓</m:t>
                            </m:r>
                          </m:sub>
                        </m:sSub>
                        <m:r>
                          <a:rPr lang="de-DE" sz="17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de-DE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7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700" i="1">
                                <a:latin typeface="Cambria Math" panose="02040503050406030204" pitchFamily="18" charset="0"/>
                              </a:rPr>
                              <m:t>𝑓𝑓</m:t>
                            </m:r>
                          </m:sub>
                        </m:sSub>
                      </m:e>
                    </m:d>
                    <m:r>
                      <a:rPr lang="de-DE" sz="17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sz="1700" b="0" i="1" smtClean="0">
                        <a:latin typeface="Cambria Math" panose="02040503050406030204" pitchFamily="18" charset="0"/>
                      </a:rPr>
                      <m:t>                </m:t>
                    </m:r>
                  </m:oMath>
                </a14:m>
                <a:r>
                  <a:rPr lang="de-DE" sz="1700" dirty="0" smtClean="0"/>
                  <a:t>                            </a:t>
                </a:r>
              </a:p>
              <a:p>
                <a:pPr>
                  <a:lnSpc>
                    <a:spcPct val="114000"/>
                  </a:lnSpc>
                  <a:defRPr/>
                </a:pPr>
                <a:r>
                  <a:rPr lang="de-DE" sz="1700" dirty="0" smtClean="0">
                    <a:sym typeface="Wingdings" panose="05000000000000000000" pitchFamily="2" charset="2"/>
                  </a:rPr>
                  <a:t>   </a:t>
                </a:r>
                <a:r>
                  <a:rPr lang="de-DE" sz="1700" dirty="0" err="1" smtClean="0"/>
                  <a:t>Effective</a:t>
                </a:r>
                <a:r>
                  <a:rPr lang="de-DE" sz="1700" dirty="0" smtClean="0"/>
                  <a:t> </a:t>
                </a:r>
                <a:r>
                  <a:rPr lang="de-DE" sz="1700" dirty="0" err="1" smtClean="0"/>
                  <a:t>parameter</a:t>
                </a:r>
                <a:r>
                  <a:rPr lang="de-DE" sz="17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 i="1">
                        <a:latin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de-DE" sz="1700" dirty="0" smtClean="0"/>
                  <a:t> needs </a:t>
                </a:r>
                <a:r>
                  <a:rPr lang="de-DE" sz="1700" dirty="0" err="1"/>
                  <a:t>to</a:t>
                </a:r>
                <a:r>
                  <a:rPr lang="de-DE" sz="1700" dirty="0"/>
                  <a:t> </a:t>
                </a:r>
                <a:r>
                  <a:rPr lang="de-DE" sz="1700" dirty="0" err="1" smtClean="0"/>
                  <a:t>be</a:t>
                </a:r>
                <a:r>
                  <a:rPr lang="de-DE" sz="1700" dirty="0" smtClean="0"/>
                  <a:t> </a:t>
                </a:r>
                <a:r>
                  <a:rPr lang="de-DE" sz="1700" dirty="0" err="1" smtClean="0"/>
                  <a:t>determined</a:t>
                </a:r>
                <a:r>
                  <a:rPr lang="de-DE" sz="1700" dirty="0" smtClean="0"/>
                  <a:t> </a:t>
                </a:r>
                <a:r>
                  <a:rPr lang="de-DE" sz="1700" dirty="0"/>
                  <a:t/>
                </a:r>
                <a:br>
                  <a:rPr lang="de-DE" sz="1700" dirty="0"/>
                </a:br>
                <a:endParaRPr lang="de-DE" sz="900" dirty="0"/>
              </a:p>
              <a:p>
                <a:pPr marL="342900" indent="-342900">
                  <a:lnSpc>
                    <a:spcPct val="114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de-DE" sz="1700" dirty="0" smtClean="0"/>
                  <a:t>Alternative </a:t>
                </a:r>
                <a:r>
                  <a:rPr lang="de-DE" sz="1700" dirty="0" err="1" smtClean="0"/>
                  <a:t>conditions</a:t>
                </a:r>
                <a:r>
                  <a:rPr lang="de-DE" sz="1700" dirty="0" smtClean="0"/>
                  <a:t/>
                </a:r>
                <a:br>
                  <a:rPr lang="de-DE" sz="1700" dirty="0" smtClean="0"/>
                </a:br>
                <a:r>
                  <a:rPr lang="de-DE" sz="1700" dirty="0" smtClean="0"/>
                  <a:t>a) </a:t>
                </a:r>
                <a:r>
                  <a:rPr lang="de-DE" sz="1500" i="1" dirty="0" err="1" smtClean="0">
                    <a:solidFill>
                      <a:srgbClr val="00519E"/>
                    </a:solidFill>
                  </a:rPr>
                  <a:t>Angot</a:t>
                </a:r>
                <a:r>
                  <a:rPr lang="de-DE" sz="1500" i="1" dirty="0" smtClean="0">
                    <a:solidFill>
                      <a:srgbClr val="00519E"/>
                    </a:solidFill>
                  </a:rPr>
                  <a:t> et al. (2017),</a:t>
                </a:r>
                <a:r>
                  <a:rPr lang="de-DE" sz="1500" i="1" dirty="0" smtClean="0"/>
                  <a:t> </a:t>
                </a:r>
                <a:r>
                  <a:rPr lang="de-DE" sz="1500" i="1" dirty="0" smtClean="0">
                    <a:solidFill>
                      <a:srgbClr val="00519E"/>
                    </a:solidFill>
                  </a:rPr>
                  <a:t>Ochoa-</a:t>
                </a:r>
                <a:r>
                  <a:rPr lang="de-DE" sz="1500" i="1" dirty="0" err="1" smtClean="0">
                    <a:solidFill>
                      <a:srgbClr val="00519E"/>
                    </a:solidFill>
                  </a:rPr>
                  <a:t>Tapia</a:t>
                </a:r>
                <a:r>
                  <a:rPr lang="de-DE" sz="1500" i="1" dirty="0" smtClean="0">
                    <a:solidFill>
                      <a:srgbClr val="00519E"/>
                    </a:solidFill>
                  </a:rPr>
                  <a:t> &amp; Whitaker (1995), …</a:t>
                </a:r>
                <a:r>
                  <a:rPr lang="de-DE" sz="1700" i="1" dirty="0" smtClean="0">
                    <a:solidFill>
                      <a:srgbClr val="00519E"/>
                    </a:solidFill>
                  </a:rPr>
                  <a:t/>
                </a:r>
                <a:br>
                  <a:rPr lang="de-DE" sz="1700" i="1" dirty="0" smtClean="0">
                    <a:solidFill>
                      <a:srgbClr val="00519E"/>
                    </a:solidFill>
                  </a:rPr>
                </a:br>
                <a:r>
                  <a:rPr lang="de-DE" sz="1700" i="1" dirty="0" smtClean="0">
                    <a:solidFill>
                      <a:srgbClr val="00519E"/>
                    </a:solidFill>
                  </a:rPr>
                  <a:t>  </a:t>
                </a:r>
                <a:r>
                  <a:rPr lang="de-DE" sz="1700" dirty="0" smtClean="0">
                    <a:sym typeface="Wingdings" panose="05000000000000000000" pitchFamily="2" charset="2"/>
                  </a:rPr>
                  <a:t> </a:t>
                </a:r>
                <a:r>
                  <a:rPr lang="de-DE" sz="1700" dirty="0" err="1" smtClean="0">
                    <a:sym typeface="Wingdings" panose="05000000000000000000" pitchFamily="2" charset="2"/>
                  </a:rPr>
                  <a:t>Effective</a:t>
                </a:r>
                <a:r>
                  <a:rPr lang="de-DE" sz="1700" dirty="0" smtClean="0">
                    <a:sym typeface="Wingdings" panose="05000000000000000000" pitchFamily="2" charset="2"/>
                  </a:rPr>
                  <a:t> </a:t>
                </a:r>
                <a:r>
                  <a:rPr lang="de-DE" sz="1700" dirty="0" err="1" smtClean="0">
                    <a:sym typeface="Wingdings" panose="05000000000000000000" pitchFamily="2" charset="2"/>
                  </a:rPr>
                  <a:t>parameters</a:t>
                </a:r>
                <a:r>
                  <a:rPr lang="de-DE" sz="1700" dirty="0" smtClean="0">
                    <a:sym typeface="Wingdings" panose="05000000000000000000" pitchFamily="2" charset="2"/>
                  </a:rPr>
                  <a:t> </a:t>
                </a:r>
                <a:r>
                  <a:rPr lang="de-DE" sz="1700" b="1" dirty="0" err="1" smtClean="0">
                    <a:sym typeface="Wingdings" panose="05000000000000000000" pitchFamily="2" charset="2"/>
                  </a:rPr>
                  <a:t>need</a:t>
                </a:r>
                <a:r>
                  <a:rPr lang="de-DE" sz="1700" b="1" dirty="0" smtClean="0">
                    <a:sym typeface="Wingdings" panose="05000000000000000000" pitchFamily="2" charset="2"/>
                  </a:rPr>
                  <a:t> </a:t>
                </a:r>
                <a:r>
                  <a:rPr lang="de-DE" sz="1700" b="1" dirty="0" err="1" smtClean="0">
                    <a:sym typeface="Wingdings" panose="05000000000000000000" pitchFamily="2" charset="2"/>
                  </a:rPr>
                  <a:t>to</a:t>
                </a:r>
                <a:r>
                  <a:rPr lang="de-DE" sz="1700" b="1" dirty="0" smtClean="0">
                    <a:sym typeface="Wingdings" panose="05000000000000000000" pitchFamily="2" charset="2"/>
                  </a:rPr>
                  <a:t> </a:t>
                </a:r>
                <a:r>
                  <a:rPr lang="de-DE" sz="1700" b="1" dirty="0" err="1" smtClean="0">
                    <a:sym typeface="Wingdings" panose="05000000000000000000" pitchFamily="2" charset="2"/>
                  </a:rPr>
                  <a:t>be</a:t>
                </a:r>
                <a:r>
                  <a:rPr lang="de-DE" sz="1700" b="1" dirty="0" smtClean="0">
                    <a:sym typeface="Wingdings" panose="05000000000000000000" pitchFamily="2" charset="2"/>
                  </a:rPr>
                  <a:t> </a:t>
                </a:r>
                <a:r>
                  <a:rPr lang="de-DE" sz="1700" b="1" dirty="0" err="1" smtClean="0">
                    <a:sym typeface="Wingdings" panose="05000000000000000000" pitchFamily="2" charset="2"/>
                  </a:rPr>
                  <a:t>calibrated</a:t>
                </a:r>
                <a:r>
                  <a:rPr lang="de-DE" sz="1700" b="1" i="1" dirty="0" smtClean="0">
                    <a:sym typeface="Wingdings" panose="05000000000000000000" pitchFamily="2" charset="2"/>
                  </a:rPr>
                  <a:t/>
                </a:r>
                <a:br>
                  <a:rPr lang="de-DE" sz="1700" b="1" i="1" dirty="0" smtClean="0">
                    <a:sym typeface="Wingdings" panose="05000000000000000000" pitchFamily="2" charset="2"/>
                  </a:rPr>
                </a:br>
                <a:r>
                  <a:rPr lang="de-DE" sz="500" i="1" dirty="0" smtClean="0"/>
                  <a:t/>
                </a:r>
                <a:br>
                  <a:rPr lang="de-DE" sz="500" i="1" dirty="0" smtClean="0"/>
                </a:br>
                <a:r>
                  <a:rPr lang="de-DE" sz="1700" dirty="0" smtClean="0"/>
                  <a:t>b)</a:t>
                </a:r>
                <a:r>
                  <a:rPr lang="de-DE" sz="1700" i="1" dirty="0" smtClean="0"/>
                  <a:t> </a:t>
                </a:r>
                <a:r>
                  <a:rPr lang="de-DE" sz="1500" i="1" dirty="0" smtClean="0">
                    <a:solidFill>
                      <a:srgbClr val="00519E"/>
                    </a:solidFill>
                  </a:rPr>
                  <a:t>Jäger &amp; Mikelic (1996), </a:t>
                </a:r>
                <a:r>
                  <a:rPr lang="de-DE" sz="1500" i="1" dirty="0" err="1" smtClean="0">
                    <a:solidFill>
                      <a:srgbClr val="00519E"/>
                    </a:solidFill>
                  </a:rPr>
                  <a:t>Lacis</a:t>
                </a:r>
                <a:r>
                  <a:rPr lang="de-DE" sz="1500" i="1" dirty="0" smtClean="0">
                    <a:solidFill>
                      <a:srgbClr val="00519E"/>
                    </a:solidFill>
                  </a:rPr>
                  <a:t> &amp; Bagheri (2017), </a:t>
                </a:r>
                <a:br>
                  <a:rPr lang="de-DE" sz="1500" i="1" dirty="0" smtClean="0">
                    <a:solidFill>
                      <a:srgbClr val="00519E"/>
                    </a:solidFill>
                  </a:rPr>
                </a:br>
                <a:r>
                  <a:rPr lang="de-DE" sz="1500" i="1" dirty="0" smtClean="0">
                    <a:solidFill>
                      <a:srgbClr val="00519E"/>
                    </a:solidFill>
                  </a:rPr>
                  <a:t>  </a:t>
                </a:r>
                <a:r>
                  <a:rPr lang="de-DE" sz="1500" i="1" dirty="0" smtClean="0"/>
                  <a:t> </a:t>
                </a:r>
                <a:r>
                  <a:rPr lang="de-DE" sz="1500" i="1" dirty="0" smtClean="0">
                    <a:solidFill>
                      <a:srgbClr val="00519E"/>
                    </a:solidFill>
                  </a:rPr>
                  <a:t>Eggenweiler &amp; </a:t>
                </a:r>
                <a:r>
                  <a:rPr lang="de-DE" sz="1500" i="1" dirty="0" err="1" smtClean="0">
                    <a:solidFill>
                      <a:srgbClr val="00519E"/>
                    </a:solidFill>
                  </a:rPr>
                  <a:t>Rybak</a:t>
                </a:r>
                <a:r>
                  <a:rPr lang="de-DE" sz="1500" i="1" dirty="0" smtClean="0">
                    <a:solidFill>
                      <a:srgbClr val="00519E"/>
                    </a:solidFill>
                  </a:rPr>
                  <a:t> (2021), </a:t>
                </a:r>
                <a:r>
                  <a:rPr lang="de-DE" sz="1600" i="1" dirty="0" err="1" smtClean="0">
                    <a:solidFill>
                      <a:srgbClr val="00519E"/>
                    </a:solidFill>
                  </a:rPr>
                  <a:t>Sudhakar</a:t>
                </a:r>
                <a:r>
                  <a:rPr lang="de-DE" sz="1600" i="1" dirty="0" smtClean="0">
                    <a:solidFill>
                      <a:srgbClr val="00519E"/>
                    </a:solidFill>
                  </a:rPr>
                  <a:t> </a:t>
                </a:r>
                <a:r>
                  <a:rPr lang="de-DE" sz="1600" i="1" dirty="0">
                    <a:solidFill>
                      <a:srgbClr val="00519E"/>
                    </a:solidFill>
                  </a:rPr>
                  <a:t>et al. (</a:t>
                </a:r>
                <a:r>
                  <a:rPr lang="de-DE" sz="1600" i="1" dirty="0" smtClean="0">
                    <a:solidFill>
                      <a:srgbClr val="00519E"/>
                    </a:solidFill>
                  </a:rPr>
                  <a:t>2021), …</a:t>
                </a:r>
                <a:r>
                  <a:rPr lang="de-DE" sz="1500" i="1" dirty="0" smtClean="0">
                    <a:solidFill>
                      <a:srgbClr val="00519E"/>
                    </a:solidFill>
                  </a:rPr>
                  <a:t/>
                </a:r>
                <a:br>
                  <a:rPr lang="de-DE" sz="1500" i="1" dirty="0" smtClean="0">
                    <a:solidFill>
                      <a:srgbClr val="00519E"/>
                    </a:solidFill>
                  </a:rPr>
                </a:br>
                <a:r>
                  <a:rPr lang="de-DE" sz="1700" dirty="0" smtClean="0">
                    <a:solidFill>
                      <a:srgbClr val="00519E"/>
                    </a:solidFill>
                  </a:rPr>
                  <a:t>   </a:t>
                </a:r>
                <a:r>
                  <a:rPr lang="de-DE" sz="1700" dirty="0" smtClean="0">
                    <a:sym typeface="Wingdings" panose="05000000000000000000" pitchFamily="2" charset="2"/>
                  </a:rPr>
                  <a:t> </a:t>
                </a:r>
                <a:r>
                  <a:rPr lang="de-DE" sz="1700" dirty="0" err="1">
                    <a:sym typeface="Wingdings" panose="05000000000000000000" pitchFamily="2" charset="2"/>
                  </a:rPr>
                  <a:t>Effective</a:t>
                </a:r>
                <a:r>
                  <a:rPr lang="de-DE" sz="1700" dirty="0">
                    <a:sym typeface="Wingdings" panose="05000000000000000000" pitchFamily="2" charset="2"/>
                  </a:rPr>
                  <a:t> </a:t>
                </a:r>
                <a:r>
                  <a:rPr lang="de-DE" sz="1700" dirty="0" err="1">
                    <a:sym typeface="Wingdings" panose="05000000000000000000" pitchFamily="2" charset="2"/>
                  </a:rPr>
                  <a:t>parameters</a:t>
                </a:r>
                <a:r>
                  <a:rPr lang="de-DE" sz="1700" dirty="0">
                    <a:sym typeface="Wingdings" panose="05000000000000000000" pitchFamily="2" charset="2"/>
                  </a:rPr>
                  <a:t> </a:t>
                </a:r>
                <a:r>
                  <a:rPr lang="de-DE" sz="1700" dirty="0" err="1" smtClean="0">
                    <a:sym typeface="Wingdings" panose="05000000000000000000" pitchFamily="2" charset="2"/>
                  </a:rPr>
                  <a:t>are</a:t>
                </a:r>
                <a:r>
                  <a:rPr lang="de-DE" sz="1700" dirty="0" smtClean="0">
                    <a:sym typeface="Wingdings" panose="05000000000000000000" pitchFamily="2" charset="2"/>
                  </a:rPr>
                  <a:t> </a:t>
                </a:r>
                <a:r>
                  <a:rPr lang="de-DE" sz="1700" b="1" dirty="0" err="1" smtClean="0">
                    <a:sym typeface="Wingdings" panose="05000000000000000000" pitchFamily="2" charset="2"/>
                  </a:rPr>
                  <a:t>computed</a:t>
                </a:r>
                <a:r>
                  <a:rPr lang="de-DE" sz="1700" i="1" dirty="0" smtClean="0">
                    <a:solidFill>
                      <a:srgbClr val="00519E"/>
                    </a:solidFill>
                  </a:rPr>
                  <a:t/>
                </a:r>
                <a:br>
                  <a:rPr lang="de-DE" sz="1700" i="1" dirty="0" smtClean="0">
                    <a:solidFill>
                      <a:srgbClr val="00519E"/>
                    </a:solidFill>
                  </a:rPr>
                </a:br>
                <a:r>
                  <a:rPr lang="de-DE" sz="900" i="1" dirty="0" smtClean="0">
                    <a:solidFill>
                      <a:srgbClr val="00519E"/>
                    </a:solidFill>
                  </a:rPr>
                  <a:t> </a:t>
                </a:r>
                <a:endParaRPr lang="de-DE" sz="900" i="1" dirty="0" smtClean="0"/>
              </a:p>
              <a:p>
                <a:pPr marL="342900" indent="-342900">
                  <a:lnSpc>
                    <a:spcPct val="114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de-DE" sz="1700" b="1" dirty="0" smtClean="0">
                    <a:solidFill>
                      <a:srgbClr val="FF0000"/>
                    </a:solidFill>
                  </a:rPr>
                  <a:t>Pore-</a:t>
                </a:r>
                <a:r>
                  <a:rPr lang="de-DE" sz="1700" b="1" dirty="0" err="1" smtClean="0">
                    <a:solidFill>
                      <a:srgbClr val="FF0000"/>
                    </a:solidFill>
                  </a:rPr>
                  <a:t>scale</a:t>
                </a:r>
                <a:r>
                  <a:rPr lang="de-DE" sz="17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DE" sz="1700" b="1" dirty="0" err="1" smtClean="0">
                    <a:solidFill>
                      <a:srgbClr val="FF0000"/>
                    </a:solidFill>
                  </a:rPr>
                  <a:t>simulations</a:t>
                </a:r>
                <a:r>
                  <a:rPr lang="de-DE" sz="17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DE" sz="1700" dirty="0" err="1" smtClean="0"/>
                  <a:t>for</a:t>
                </a:r>
                <a:r>
                  <a:rPr lang="de-DE" sz="1700" dirty="0" smtClean="0"/>
                  <a:t> </a:t>
                </a:r>
                <a:r>
                  <a:rPr lang="de-DE" sz="1700" b="1" dirty="0" err="1" smtClean="0"/>
                  <a:t>determination</a:t>
                </a:r>
                <a:r>
                  <a:rPr lang="de-DE" sz="1700" dirty="0" smtClean="0"/>
                  <a:t> </a:t>
                </a:r>
                <a:r>
                  <a:rPr lang="de-DE" sz="1700" dirty="0" err="1" smtClean="0"/>
                  <a:t>of</a:t>
                </a:r>
                <a:r>
                  <a:rPr lang="de-DE" sz="1700" dirty="0" smtClean="0"/>
                  <a:t> </a:t>
                </a:r>
                <a:r>
                  <a:rPr lang="de-DE" sz="1700" b="1" dirty="0" err="1" smtClean="0"/>
                  <a:t>effective</a:t>
                </a:r>
                <a:r>
                  <a:rPr lang="de-DE" sz="1700" b="1" dirty="0" smtClean="0"/>
                  <a:t> </a:t>
                </a:r>
                <a:r>
                  <a:rPr lang="de-DE" sz="1700" b="1" dirty="0" err="1" smtClean="0"/>
                  <a:t>parameters</a:t>
                </a:r>
                <a:r>
                  <a:rPr lang="de-DE" sz="1700" dirty="0" smtClean="0"/>
                  <a:t> </a:t>
                </a:r>
                <a:r>
                  <a:rPr lang="de-DE" sz="1700" dirty="0" smtClean="0"/>
                  <a:t>(a) &amp; </a:t>
                </a:r>
                <a:r>
                  <a:rPr lang="de-DE" sz="1700" b="1" dirty="0" err="1" smtClean="0"/>
                  <a:t>validation</a:t>
                </a:r>
                <a:r>
                  <a:rPr lang="de-DE" sz="1700" dirty="0" smtClean="0"/>
                  <a:t> </a:t>
                </a:r>
                <a:r>
                  <a:rPr lang="de-DE" sz="1700" dirty="0" err="1" smtClean="0"/>
                  <a:t>of</a:t>
                </a:r>
                <a:r>
                  <a:rPr lang="de-DE" sz="1700" dirty="0" smtClean="0"/>
                  <a:t> </a:t>
                </a:r>
                <a:r>
                  <a:rPr lang="de-DE" sz="1700" dirty="0" err="1" smtClean="0"/>
                  <a:t>macroscale</a:t>
                </a:r>
                <a:r>
                  <a:rPr lang="de-DE" sz="1700" dirty="0" smtClean="0"/>
                  <a:t> </a:t>
                </a:r>
                <a:r>
                  <a:rPr lang="de-DE" sz="1700" dirty="0" err="1" smtClean="0"/>
                  <a:t>models</a:t>
                </a:r>
                <a:r>
                  <a:rPr lang="de-DE" sz="1700" dirty="0" smtClean="0"/>
                  <a:t> (</a:t>
                </a:r>
                <a:r>
                  <a:rPr lang="de-DE" sz="1700" dirty="0" err="1" smtClean="0"/>
                  <a:t>a,b</a:t>
                </a:r>
                <a:r>
                  <a:rPr lang="de-DE" sz="1700" dirty="0" smtClean="0"/>
                  <a:t>)</a:t>
                </a:r>
                <a:endParaRPr lang="de-DE" sz="1700" dirty="0"/>
              </a:p>
            </p:txBody>
          </p:sp>
        </mc:Choice>
        <mc:Fallback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64133" y="686140"/>
                <a:ext cx="6471918" cy="4468083"/>
              </a:xfrm>
              <a:prstGeom prst="rect">
                <a:avLst/>
              </a:prstGeom>
              <a:blipFill>
                <a:blip r:embed="rId3"/>
                <a:stretch>
                  <a:fillRect l="-94" t="-136" b="-1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7510071" y="5312860"/>
            <a:ext cx="757003" cy="31641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27.09.2021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875C6DC-00F0-486B-A730-C15D92F77E3F}"/>
              </a:ext>
            </a:extLst>
          </p:cNvPr>
          <p:cNvSpPr txBox="1"/>
          <p:nvPr/>
        </p:nvSpPr>
        <p:spPr bwMode="auto">
          <a:xfrm>
            <a:off x="1448310" y="1416823"/>
            <a:ext cx="7272242" cy="2246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000" dirty="0" smtClean="0"/>
              <a:t>     „</a:t>
            </a:r>
            <a:r>
              <a:rPr lang="de-DE" sz="2000" dirty="0"/>
              <a:t>The </a:t>
            </a:r>
            <a:r>
              <a:rPr lang="de-DE" sz="2000" dirty="0" err="1"/>
              <a:t>appropriate</a:t>
            </a:r>
            <a:r>
              <a:rPr lang="de-DE" sz="2000" dirty="0"/>
              <a:t> </a:t>
            </a:r>
            <a:r>
              <a:rPr lang="de-DE" sz="2000" dirty="0" err="1"/>
              <a:t>averaging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pore-scale</a:t>
            </a:r>
            <a:r>
              <a:rPr lang="de-DE" sz="2000" dirty="0"/>
              <a:t> </a:t>
            </a:r>
            <a:r>
              <a:rPr lang="de-DE" sz="2000" dirty="0" err="1"/>
              <a:t>flow</a:t>
            </a:r>
            <a:r>
              <a:rPr lang="de-DE" sz="2000" dirty="0"/>
              <a:t> </a:t>
            </a:r>
            <a:r>
              <a:rPr lang="de-DE" sz="2000" dirty="0" err="1"/>
              <a:t>field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     still </a:t>
            </a:r>
            <a:r>
              <a:rPr lang="de-DE" sz="2000" dirty="0"/>
              <a:t>an open </a:t>
            </a:r>
            <a:r>
              <a:rPr lang="de-DE" sz="2000" dirty="0" err="1" smtClean="0"/>
              <a:t>question</a:t>
            </a:r>
            <a:r>
              <a:rPr lang="de-DE" sz="2000" dirty="0" smtClean="0"/>
              <a:t>.“ </a:t>
            </a:r>
            <a:endParaRPr lang="de-DE" sz="2000" dirty="0"/>
          </a:p>
          <a:p>
            <a:r>
              <a:rPr lang="de-DE" sz="2000" dirty="0"/>
              <a:t>		</a:t>
            </a:r>
            <a:r>
              <a:rPr lang="de-DE" sz="2000" dirty="0" smtClean="0"/>
              <a:t>     - </a:t>
            </a:r>
            <a:r>
              <a:rPr lang="de-DE" sz="2000" i="1" dirty="0" err="1">
                <a:solidFill>
                  <a:srgbClr val="00519E"/>
                </a:solidFill>
              </a:rPr>
              <a:t>Ugis</a:t>
            </a:r>
            <a:r>
              <a:rPr lang="de-DE" sz="2000" i="1" dirty="0">
                <a:solidFill>
                  <a:srgbClr val="00519E"/>
                </a:solidFill>
              </a:rPr>
              <a:t> </a:t>
            </a:r>
            <a:r>
              <a:rPr lang="de-DE" sz="2000" i="1" dirty="0" err="1">
                <a:solidFill>
                  <a:srgbClr val="00519E"/>
                </a:solidFill>
              </a:rPr>
              <a:t>Lacis</a:t>
            </a:r>
            <a:r>
              <a:rPr lang="de-DE" sz="2000" i="1" dirty="0">
                <a:solidFill>
                  <a:srgbClr val="00519E"/>
                </a:solidFill>
              </a:rPr>
              <a:t> (</a:t>
            </a:r>
            <a:r>
              <a:rPr lang="de-DE" sz="2000" i="1" dirty="0" smtClean="0">
                <a:solidFill>
                  <a:srgbClr val="00519E"/>
                </a:solidFill>
              </a:rPr>
              <a:t>J. Fluid </a:t>
            </a:r>
            <a:r>
              <a:rPr lang="de-DE" sz="2000" i="1" dirty="0" err="1" smtClean="0">
                <a:solidFill>
                  <a:srgbClr val="00519E"/>
                </a:solidFill>
              </a:rPr>
              <a:t>Mech</a:t>
            </a:r>
            <a:r>
              <a:rPr lang="de-DE" sz="2000" i="1" dirty="0" smtClean="0">
                <a:solidFill>
                  <a:srgbClr val="00519E"/>
                </a:solidFill>
              </a:rPr>
              <a:t>., 2021</a:t>
            </a:r>
            <a:r>
              <a:rPr lang="de-DE" sz="2000" i="1" dirty="0">
                <a:solidFill>
                  <a:srgbClr val="00519E"/>
                </a:solidFill>
              </a:rPr>
              <a:t>, </a:t>
            </a:r>
            <a:r>
              <a:rPr lang="de-DE" sz="2000" i="1" dirty="0" err="1">
                <a:solidFill>
                  <a:srgbClr val="00519E"/>
                </a:solidFill>
              </a:rPr>
              <a:t>preprint</a:t>
            </a:r>
            <a:r>
              <a:rPr lang="de-DE" sz="2000" i="1" dirty="0" smtClean="0">
                <a:solidFill>
                  <a:srgbClr val="00519E"/>
                </a:solidFill>
              </a:rPr>
              <a:t>)</a:t>
            </a:r>
          </a:p>
          <a:p>
            <a:endParaRPr lang="de-DE" sz="2000" i="1" dirty="0">
              <a:solidFill>
                <a:srgbClr val="00519E"/>
              </a:solidFill>
            </a:endParaRPr>
          </a:p>
          <a:p>
            <a:endParaRPr lang="de-DE" sz="2000" i="1" dirty="0">
              <a:solidFill>
                <a:srgbClr val="0051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9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216000" y="173367"/>
            <a:ext cx="8710920" cy="4708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2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Averaging techniques for pore-scale </a:t>
            </a:r>
            <a:r>
              <a:rPr lang="en-GB" sz="2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solutions</a:t>
            </a:r>
            <a:endParaRPr lang="en-GB" sz="2200" b="0" strike="noStrike" spc="-1" dirty="0">
              <a:latin typeface="Arial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324000" y="1453320"/>
            <a:ext cx="8710920" cy="16920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10000"/>
              </a:lnSpc>
              <a:spcBef>
                <a:spcPts val="901"/>
              </a:spcBef>
              <a:defRPr/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10000"/>
              </a:lnSpc>
              <a:spcBef>
                <a:spcPts val="901"/>
              </a:spcBef>
              <a:defRPr/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7" name="CustomShape 3"/>
          <p:cNvSpPr/>
          <p:nvPr/>
        </p:nvSpPr>
        <p:spPr bwMode="auto">
          <a:xfrm>
            <a:off x="324000" y="504000"/>
            <a:ext cx="5047562" cy="1561412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vertOverflow="overflow" horzOverflow="clip" vert="horz" wrap="square" lIns="90000" tIns="45000" rIns="90000" bIns="45000" numCol="1" spcCol="0" rtlCol="0" fromWordArt="0" anchor="t" anchorCtr="0" forceAA="0" compatLnSpc="0">
            <a:noAutofit/>
          </a:bodyPr>
          <a:lstStyle/>
          <a:p>
            <a:pPr>
              <a:lnSpc>
                <a:spcPct val="100000"/>
              </a:lnSpc>
              <a:defRPr/>
            </a:pPr>
            <a:endParaRPr lang="en-GB" sz="17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defRPr/>
            </a:pPr>
            <a:r>
              <a:rPr lang="en-GB" sz="17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Volume averaging (classical and adaptive VA)</a:t>
            </a:r>
            <a:endParaRPr lang="en-GB" sz="1700" b="0" strike="noStrike" spc="-1" dirty="0">
              <a:latin typeface="Arial"/>
            </a:endParaRPr>
          </a:p>
          <a:p>
            <a:pPr marL="285840" indent="-28476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Font typeface="Symbol"/>
              <a:buChar char=""/>
              <a:defRPr/>
            </a:pPr>
            <a:r>
              <a:rPr lang="en-GB" sz="17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Pore-scale solutions integrated over REV</a:t>
            </a:r>
          </a:p>
          <a:p>
            <a:pPr marL="285840" indent="-28476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Font typeface="Symbol"/>
              <a:buChar char=""/>
              <a:defRPr/>
            </a:pPr>
            <a:r>
              <a:rPr lang="en-GB" sz="1700" spc="-1" dirty="0" smtClean="0">
                <a:solidFill>
                  <a:srgbClr val="000000"/>
                </a:solidFill>
                <a:ea typeface="DejaVu Sans"/>
              </a:rPr>
              <a:t>Averaged </a:t>
            </a:r>
            <a:r>
              <a:rPr lang="en-GB" sz="1700" spc="-1" dirty="0">
                <a:solidFill>
                  <a:srgbClr val="000000"/>
                </a:solidFill>
                <a:ea typeface="DejaVu Sans"/>
              </a:rPr>
              <a:t>value obtained as</a:t>
            </a:r>
          </a:p>
        </p:txBody>
      </p:sp>
      <p:sp>
        <p:nvSpPr>
          <p:cNvPr id="10" name=" 9"/>
          <p:cNvSpPr/>
          <p:nvPr/>
        </p:nvSpPr>
        <p:spPr bwMode="auto">
          <a:xfrm>
            <a:off x="9521647" y="2512508"/>
            <a:ext cx="89623" cy="122561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/>
          <a:srcRect b="13906"/>
          <a:stretch/>
        </p:blipFill>
        <p:spPr bwMode="auto">
          <a:xfrm>
            <a:off x="6301100" y="3093004"/>
            <a:ext cx="1969192" cy="2440481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CB5758FB-5BA9-4835-8DF7-7986087D72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790" b="23969"/>
          <a:stretch/>
        </p:blipFill>
        <p:spPr>
          <a:xfrm>
            <a:off x="2062003" y="2060132"/>
            <a:ext cx="2540543" cy="56048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D73A599-BA2A-4383-B64C-6E71F9BF2C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0295" y="676914"/>
            <a:ext cx="1330881" cy="207716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94429A4-969D-4A21-93D8-9875CD1D3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2442" y="738618"/>
            <a:ext cx="1162635" cy="201605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EB1F1FC-10EF-43A5-AAA3-AFA21F7EFF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5627" y="2791555"/>
            <a:ext cx="1511098" cy="160859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7C44C72F-DDFD-48D6-B9C4-3C1C49F2A733}"/>
              </a:ext>
            </a:extLst>
          </p:cNvPr>
          <p:cNvSpPr txBox="1"/>
          <p:nvPr/>
        </p:nvSpPr>
        <p:spPr bwMode="auto">
          <a:xfrm flipH="1">
            <a:off x="5295170" y="4694572"/>
            <a:ext cx="1522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i="1" dirty="0" err="1">
                <a:solidFill>
                  <a:srgbClr val="00519E"/>
                </a:solidFill>
              </a:rPr>
              <a:t>From</a:t>
            </a:r>
            <a:r>
              <a:rPr lang="de-DE" sz="800" i="1" dirty="0">
                <a:solidFill>
                  <a:srgbClr val="00519E"/>
                </a:solidFill>
              </a:rPr>
              <a:t> Preprint: </a:t>
            </a:r>
            <a:r>
              <a:rPr lang="de-DE" sz="800" i="1" dirty="0" smtClean="0">
                <a:solidFill>
                  <a:srgbClr val="00519E"/>
                </a:solidFill>
              </a:rPr>
              <a:t>Rinehart et al. :“</a:t>
            </a:r>
            <a:r>
              <a:rPr lang="en-US" sz="800" i="1" dirty="0" smtClean="0">
                <a:solidFill>
                  <a:srgbClr val="00519E"/>
                </a:solidFill>
              </a:rPr>
              <a:t>The </a:t>
            </a:r>
            <a:r>
              <a:rPr lang="en-US" sz="800" i="1" dirty="0">
                <a:solidFill>
                  <a:srgbClr val="00519E"/>
                </a:solidFill>
              </a:rPr>
              <a:t>Brinkman viscosity for porous media exposed to a free </a:t>
            </a:r>
            <a:r>
              <a:rPr lang="en-US" sz="800" i="1" dirty="0" smtClean="0">
                <a:solidFill>
                  <a:srgbClr val="00519E"/>
                </a:solidFill>
              </a:rPr>
              <a:t>flow”, 2021.</a:t>
            </a:r>
            <a:endParaRPr lang="en-US" sz="800" i="1" dirty="0">
              <a:solidFill>
                <a:srgbClr val="00519E"/>
              </a:solidFill>
            </a:endParaRPr>
          </a:p>
          <a:p>
            <a:r>
              <a:rPr lang="de-DE" sz="800" i="1" dirty="0">
                <a:solidFill>
                  <a:srgbClr val="00519E"/>
                </a:solidFill>
              </a:rPr>
              <a:t>  </a:t>
            </a:r>
          </a:p>
        </p:txBody>
      </p:sp>
      <p:sp>
        <p:nvSpPr>
          <p:cNvPr id="16" name="CustomShape 3">
            <a:extLst>
              <a:ext uri="{FF2B5EF4-FFF2-40B4-BE49-F238E27FC236}">
                <a16:creationId xmlns:a16="http://schemas.microsoft.com/office/drawing/2014/main" id="{0AD1527B-A468-44D1-8AF8-FD70B6D91B6C}"/>
              </a:ext>
            </a:extLst>
          </p:cNvPr>
          <p:cNvSpPr/>
          <p:nvPr/>
        </p:nvSpPr>
        <p:spPr bwMode="auto">
          <a:xfrm>
            <a:off x="324000" y="3227425"/>
            <a:ext cx="5047562" cy="1561412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vertOverflow="overflow" horzOverflow="clip" vert="horz" wrap="square" lIns="90000" tIns="45000" rIns="90000" bIns="45000" numCol="1" spcCol="0" rtlCol="0" fromWordArt="0" anchor="t" anchorCtr="0" forceAA="0" compatLnSpc="0">
            <a:normAutofit fontScale="95000" lnSpcReduction="10000"/>
          </a:bodyPr>
          <a:lstStyle/>
          <a:p>
            <a:pPr>
              <a:lnSpc>
                <a:spcPct val="100000"/>
              </a:lnSpc>
              <a:spcBef>
                <a:spcPts val="850"/>
              </a:spcBef>
              <a:defRPr/>
            </a:pPr>
            <a:r>
              <a:rPr lang="en-GB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Line averaging (Plane/Horizontal Averaging)</a:t>
            </a:r>
            <a:endParaRPr lang="en-GB" b="0" strike="noStrike" spc="-1" dirty="0">
              <a:latin typeface="Arial"/>
            </a:endParaRPr>
          </a:p>
          <a:p>
            <a:pPr marL="285840" indent="-28476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Font typeface="Symbol"/>
              <a:buChar char=""/>
              <a:defRPr/>
            </a:pPr>
            <a:r>
              <a:rPr lang="en-GB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Average </a:t>
            </a:r>
            <a:r>
              <a:rPr lang="en-GB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pore-scale solution over lines in the horizontal </a:t>
            </a:r>
            <a:r>
              <a:rPr lang="en-GB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direction</a:t>
            </a:r>
            <a:endParaRPr lang="en-GB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285840" indent="-28476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Font typeface="Symbol"/>
              <a:buChar char=""/>
              <a:defRPr/>
            </a:pPr>
            <a:r>
              <a:rPr lang="en-GB" spc="-1" dirty="0" smtClean="0">
                <a:solidFill>
                  <a:srgbClr val="000000"/>
                </a:solidFill>
                <a:latin typeface="Arial"/>
                <a:ea typeface="DejaVu Sans"/>
              </a:rPr>
              <a:t>Mainly </a:t>
            </a:r>
            <a:r>
              <a:rPr lang="en-GB" spc="-1" dirty="0">
                <a:solidFill>
                  <a:srgbClr val="000000"/>
                </a:solidFill>
                <a:latin typeface="Arial"/>
                <a:ea typeface="DejaVu Sans"/>
              </a:rPr>
              <a:t>used for 1D </a:t>
            </a:r>
            <a:r>
              <a:rPr lang="en-GB" spc="-1" dirty="0" smtClean="0">
                <a:solidFill>
                  <a:srgbClr val="000000"/>
                </a:solidFill>
                <a:latin typeface="Arial"/>
                <a:ea typeface="DejaVu Sans"/>
              </a:rPr>
              <a:t>flows</a:t>
            </a:r>
            <a:endParaRPr lang="en-GB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285840" indent="-284760">
              <a:spcBef>
                <a:spcPts val="850"/>
              </a:spcBef>
              <a:buClr>
                <a:srgbClr val="000000"/>
              </a:buClr>
              <a:buFont typeface="Symbol"/>
              <a:buChar char=""/>
              <a:defRPr/>
            </a:pPr>
            <a:r>
              <a:rPr lang="en-GB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Combination </a:t>
            </a:r>
            <a:r>
              <a:rPr lang="en-GB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line/volume </a:t>
            </a:r>
            <a:r>
              <a:rPr lang="en-GB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averaging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430050" y="5312862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de-DE" dirty="0"/>
              <a:t>5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Grafik 42"/>
          <p:cNvPicPr/>
          <p:nvPr/>
        </p:nvPicPr>
        <p:blipFill>
          <a:blip r:embed="rId2"/>
          <a:stretch/>
        </p:blipFill>
        <p:spPr bwMode="auto">
          <a:xfrm>
            <a:off x="5633685" y="1060530"/>
            <a:ext cx="3130609" cy="1958832"/>
          </a:xfrm>
          <a:prstGeom prst="rect">
            <a:avLst/>
          </a:prstGeom>
          <a:ln>
            <a:noFill/>
          </a:ln>
        </p:spPr>
      </p:pic>
      <p:pic>
        <p:nvPicPr>
          <p:cNvPr id="9" name="Grafik 43"/>
          <p:cNvPicPr/>
          <p:nvPr/>
        </p:nvPicPr>
        <p:blipFill>
          <a:blip r:embed="rId3"/>
          <a:stretch/>
        </p:blipFill>
        <p:spPr bwMode="auto">
          <a:xfrm>
            <a:off x="1858445" y="2517749"/>
            <a:ext cx="1921450" cy="976844"/>
          </a:xfrm>
          <a:prstGeom prst="rect">
            <a:avLst/>
          </a:prstGeom>
          <a:ln>
            <a:noFill/>
          </a:ln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C9D529C6-6562-42B8-8D08-74E97E72F352}"/>
              </a:ext>
            </a:extLst>
          </p:cNvPr>
          <p:cNvSpPr/>
          <p:nvPr/>
        </p:nvSpPr>
        <p:spPr>
          <a:xfrm>
            <a:off x="360595" y="870282"/>
            <a:ext cx="49171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850"/>
              </a:spcBef>
              <a:defRPr/>
            </a:pPr>
            <a:r>
              <a:rPr lang="en-US" sz="1700" b="1" spc="-1" dirty="0">
                <a:solidFill>
                  <a:srgbClr val="000000"/>
                </a:solidFill>
                <a:ea typeface="DejaVu Sans"/>
              </a:rPr>
              <a:t>Ensemble averaging</a:t>
            </a:r>
            <a:endParaRPr lang="en-US" sz="1700" spc="-1" dirty="0"/>
          </a:p>
          <a:p>
            <a:pPr marL="285840" indent="-28476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Font typeface="Symbol"/>
              <a:buChar char=""/>
              <a:defRPr/>
            </a:pPr>
            <a:r>
              <a:rPr lang="en-US" sz="1700" spc="-1" dirty="0">
                <a:solidFill>
                  <a:srgbClr val="000000"/>
                </a:solidFill>
                <a:ea typeface="DejaVu Sans"/>
              </a:rPr>
              <a:t>Averaging samples are generated by moving the solid inclusions in horizontal direction</a:t>
            </a:r>
            <a:endParaRPr lang="en-US" sz="1700" spc="-1" dirty="0"/>
          </a:p>
          <a:p>
            <a:pPr marL="285840" indent="-28476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Font typeface="Symbol"/>
              <a:buChar char=""/>
              <a:defRPr/>
            </a:pPr>
            <a:r>
              <a:rPr lang="en-US" sz="1700" dirty="0"/>
              <a:t>With</a:t>
            </a:r>
            <a:r>
              <a:rPr lang="en-US" sz="1700" spc="-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en-US" sz="1700" i="1" spc="-1" dirty="0">
                <a:solidFill>
                  <a:srgbClr val="000000"/>
                </a:solidFill>
                <a:ea typeface="DejaVu Sans"/>
              </a:rPr>
              <a:t>N</a:t>
            </a:r>
            <a:r>
              <a:rPr lang="en-US" sz="1700" spc="-1" dirty="0">
                <a:solidFill>
                  <a:srgbClr val="000000"/>
                </a:solidFill>
                <a:ea typeface="DejaVu Sans"/>
              </a:rPr>
              <a:t> as the number of averaging samples, the averaged value is obtained </a:t>
            </a:r>
            <a:r>
              <a:rPr lang="en-US" sz="1700" spc="-1" dirty="0" smtClean="0">
                <a:solidFill>
                  <a:srgbClr val="000000"/>
                </a:solidFill>
                <a:ea typeface="DejaVu Sans"/>
              </a:rPr>
              <a:t>as</a:t>
            </a:r>
            <a:endParaRPr lang="en-US" sz="1700" spc="-1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ACA5539-8FB9-4D58-981C-F1EB815BCC6D}"/>
              </a:ext>
            </a:extLst>
          </p:cNvPr>
          <p:cNvSpPr txBox="1"/>
          <p:nvPr/>
        </p:nvSpPr>
        <p:spPr bwMode="auto">
          <a:xfrm>
            <a:off x="1298369" y="3987889"/>
            <a:ext cx="6546182" cy="11079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200" dirty="0"/>
              <a:t>But, </a:t>
            </a:r>
            <a:r>
              <a:rPr lang="de-DE" sz="2200" dirty="0" err="1"/>
              <a:t>which</a:t>
            </a:r>
            <a:r>
              <a:rPr lang="de-DE" sz="2200" dirty="0"/>
              <a:t> </a:t>
            </a:r>
            <a:r>
              <a:rPr lang="de-DE" sz="2200" dirty="0" err="1" smtClean="0"/>
              <a:t>averaging</a:t>
            </a:r>
            <a:r>
              <a:rPr lang="de-DE" sz="2200" dirty="0" smtClean="0"/>
              <a:t> </a:t>
            </a:r>
            <a:r>
              <a:rPr lang="de-DE" sz="2200" dirty="0" err="1" smtClean="0"/>
              <a:t>method</a:t>
            </a:r>
            <a:r>
              <a:rPr lang="de-DE" sz="2200" dirty="0" smtClean="0"/>
              <a:t> </a:t>
            </a:r>
            <a:r>
              <a:rPr lang="de-DE" sz="2200" dirty="0" err="1"/>
              <a:t>is</a:t>
            </a:r>
            <a:r>
              <a:rPr lang="de-DE" sz="2200" dirty="0"/>
              <a:t> “</a:t>
            </a:r>
            <a:r>
              <a:rPr lang="de-DE" sz="2200" dirty="0" err="1"/>
              <a:t>correct</a:t>
            </a:r>
            <a:r>
              <a:rPr lang="de-DE" sz="2200" dirty="0"/>
              <a:t>“ </a:t>
            </a:r>
            <a:r>
              <a:rPr lang="de-DE" sz="2200" dirty="0" err="1"/>
              <a:t>for</a:t>
            </a:r>
            <a:r>
              <a:rPr lang="de-DE" sz="2200" dirty="0"/>
              <a:t>: </a:t>
            </a:r>
          </a:p>
          <a:p>
            <a:pPr algn="ctr"/>
            <a:r>
              <a:rPr lang="de-DE" sz="2200" dirty="0" smtClean="0"/>
              <a:t>(a) </a:t>
            </a:r>
            <a:r>
              <a:rPr lang="de-DE" sz="2200" dirty="0" err="1" smtClean="0"/>
              <a:t>Obtaining</a:t>
            </a:r>
            <a:r>
              <a:rPr lang="de-DE" sz="2200" dirty="0" smtClean="0"/>
              <a:t> </a:t>
            </a:r>
            <a:r>
              <a:rPr lang="de-DE" sz="2200" dirty="0" err="1"/>
              <a:t>Effective</a:t>
            </a:r>
            <a:r>
              <a:rPr lang="de-DE" sz="2200" dirty="0"/>
              <a:t> </a:t>
            </a:r>
            <a:r>
              <a:rPr lang="de-DE" sz="2200" dirty="0" err="1"/>
              <a:t>parameters</a:t>
            </a:r>
            <a:r>
              <a:rPr lang="de-DE" sz="2200" dirty="0"/>
              <a:t>?</a:t>
            </a:r>
          </a:p>
          <a:p>
            <a:pPr algn="ctr"/>
            <a:r>
              <a:rPr lang="de-DE" sz="2200" dirty="0" smtClean="0"/>
              <a:t>(</a:t>
            </a:r>
            <a:r>
              <a:rPr lang="de-DE" sz="2200" dirty="0"/>
              <a:t>b</a:t>
            </a:r>
            <a:r>
              <a:rPr lang="de-DE" sz="2200" dirty="0" smtClean="0"/>
              <a:t>) </a:t>
            </a:r>
            <a:r>
              <a:rPr lang="de-DE" sz="2200" dirty="0" err="1"/>
              <a:t>Obtaining</a:t>
            </a:r>
            <a:r>
              <a:rPr lang="de-DE" sz="2200" dirty="0"/>
              <a:t> </a:t>
            </a:r>
            <a:r>
              <a:rPr lang="de-DE" sz="2200" dirty="0" err="1"/>
              <a:t>validation</a:t>
            </a:r>
            <a:r>
              <a:rPr lang="de-DE" sz="2200" dirty="0"/>
              <a:t> </a:t>
            </a:r>
            <a:r>
              <a:rPr lang="de-DE" sz="2200" dirty="0" err="1"/>
              <a:t>data</a:t>
            </a:r>
            <a:r>
              <a:rPr lang="de-DE" sz="2200" dirty="0"/>
              <a:t>?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7510071" y="5312860"/>
            <a:ext cx="757003" cy="31641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27.09.2021</a:t>
            </a:r>
            <a:endParaRPr lang="de-DE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430050" y="5312862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de-DE" dirty="0"/>
              <a:t>6</a:t>
            </a:r>
            <a:endParaRPr lang="de-DE" dirty="0"/>
          </a:p>
        </p:txBody>
      </p:sp>
      <p:sp>
        <p:nvSpPr>
          <p:cNvPr id="11" name="CustomShape 1"/>
          <p:cNvSpPr/>
          <p:nvPr/>
        </p:nvSpPr>
        <p:spPr bwMode="auto">
          <a:xfrm>
            <a:off x="216000" y="173367"/>
            <a:ext cx="8710920" cy="4708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2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Averaging techniques for pore-scale </a:t>
            </a:r>
            <a:r>
              <a:rPr lang="en-GB" sz="2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solutions</a:t>
            </a:r>
            <a:endParaRPr lang="en-GB" sz="2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219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>
            <a:spLocks noGrp="1"/>
          </p:cNvSpPr>
          <p:nvPr>
            <p:ph type="title"/>
          </p:nvPr>
        </p:nvSpPr>
        <p:spPr bwMode="auto">
          <a:xfrm>
            <a:off x="215900" y="105860"/>
            <a:ext cx="8712200" cy="72072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2400" b="1" spc="-1" dirty="0" smtClean="0">
                <a:solidFill>
                  <a:srgbClr val="000000"/>
                </a:solidFill>
                <a:ea typeface="DejaVu Sans"/>
              </a:rPr>
              <a:t>a) Effective </a:t>
            </a:r>
            <a:r>
              <a:rPr lang="en-GB" sz="2400" b="1" spc="-1" dirty="0" smtClean="0">
                <a:solidFill>
                  <a:srgbClr val="000000"/>
                </a:solidFill>
                <a:ea typeface="DejaVu Sans"/>
              </a:rPr>
              <a:t>parameter </a:t>
            </a:r>
            <a:r>
              <a:rPr lang="el-GR" sz="2400" b="1" spc="-1" dirty="0" smtClean="0">
                <a:solidFill>
                  <a:srgbClr val="000000"/>
                </a:solidFill>
                <a:ea typeface="DejaVu Sans"/>
              </a:rPr>
              <a:t>α</a:t>
            </a:r>
            <a:endParaRPr lang="en-GB" sz="2400" spc="-1" dirty="0"/>
          </a:p>
        </p:txBody>
      </p:sp>
      <p:sp>
        <p:nvSpPr>
          <p:cNvPr id="6" name="CustomShape 1"/>
          <p:cNvSpPr txBox="1">
            <a:spLocks/>
          </p:cNvSpPr>
          <p:nvPr/>
        </p:nvSpPr>
        <p:spPr bwMode="auto">
          <a:xfrm>
            <a:off x="-36822" y="3056697"/>
            <a:ext cx="8964921" cy="720725"/>
          </a:xfrm>
          <a:prstGeom prst="rect">
            <a:avLst/>
          </a:prstGeom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vert="horz" lIns="90000" tIns="45000" rIns="90000" bIns="4500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  <a:lvl6pPr>
              <a:defRPr>
                <a:latin typeface="+mn-lt"/>
                <a:ea typeface="+mn-ea"/>
                <a:cs typeface="+mn-cs"/>
              </a:defRPr>
            </a:lvl6pPr>
            <a:lvl7pPr>
              <a:defRPr>
                <a:latin typeface="+mn-lt"/>
                <a:ea typeface="+mn-ea"/>
                <a:cs typeface="+mn-cs"/>
              </a:defRPr>
            </a:lvl7pPr>
            <a:lvl8pPr>
              <a:defRPr>
                <a:latin typeface="+mn-lt"/>
                <a:ea typeface="+mn-ea"/>
                <a:cs typeface="+mn-cs"/>
              </a:defRPr>
            </a:lvl8pPr>
            <a:lvl9pPr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spc="-1" dirty="0" smtClean="0">
                <a:solidFill>
                  <a:srgbClr val="000000"/>
                </a:solidFill>
                <a:ea typeface="DejaVu Sans"/>
              </a:rPr>
              <a:t>   b</a:t>
            </a:r>
            <a:r>
              <a:rPr lang="en-GB" sz="2400" spc="-1" dirty="0" smtClean="0">
                <a:solidFill>
                  <a:srgbClr val="000000"/>
                </a:solidFill>
                <a:ea typeface="DejaVu Sans"/>
              </a:rPr>
              <a:t>) Validation</a:t>
            </a:r>
            <a:endParaRPr lang="en-GB" sz="2400" spc="-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nhaltsplatzhalter 3">
                <a:extLst>
                  <a:ext uri="{FF2B5EF4-FFF2-40B4-BE49-F238E27FC236}">
                    <a16:creationId xmlns:a16="http://schemas.microsoft.com/office/drawing/2014/main" id="{0706BCB9-D17B-47FA-A26E-5ABA3E84AB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5900" y="883715"/>
                <a:ext cx="8712199" cy="4487084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de-DE" dirty="0" smtClean="0"/>
                  <a:t>Investigate</a:t>
                </a:r>
                <a:r>
                  <a:rPr lang="de-DE" dirty="0" smtClean="0"/>
                  <a:t> different </a:t>
                </a:r>
                <a:r>
                  <a:rPr lang="de-DE" dirty="0" err="1" smtClean="0"/>
                  <a:t>averaging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techniques</a:t>
                </a:r>
                <a:r>
                  <a:rPr lang="de-DE" dirty="0"/>
                  <a:t> </a:t>
                </a:r>
                <a:r>
                  <a:rPr lang="de-DE" dirty="0" err="1" smtClean="0"/>
                  <a:t>to</a:t>
                </a:r>
                <a:r>
                  <a:rPr lang="de-DE" dirty="0" smtClean="0"/>
                  <a:t> find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de-DE" dirty="0" smtClean="0"/>
                  <a:t> &amp; </a:t>
                </a:r>
                <a:r>
                  <a:rPr lang="de-DE" dirty="0" err="1" smtClean="0"/>
                  <a:t>compare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results</a:t>
                </a:r>
                <a:endParaRPr lang="de-DE" dirty="0"/>
              </a:p>
              <a:p>
                <a:pPr>
                  <a:lnSpc>
                    <a:spcPct val="130000"/>
                  </a:lnSpc>
                </a:pPr>
                <a:r>
                  <a:rPr lang="de-DE" dirty="0" err="1" smtClean="0"/>
                  <a:t>Use</a:t>
                </a:r>
                <a:r>
                  <a:rPr lang="de-DE" dirty="0" smtClean="0"/>
                  <a:t> alternative </a:t>
                </a:r>
                <a:r>
                  <a:rPr lang="de-DE" dirty="0" err="1" smtClean="0"/>
                  <a:t>coupling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conditions</a:t>
                </a:r>
                <a:r>
                  <a:rPr lang="de-DE" dirty="0" smtClean="0"/>
                  <a:t>:</a:t>
                </a:r>
                <a:br>
                  <a:rPr lang="de-DE" dirty="0" smtClean="0"/>
                </a:br>
                <a:r>
                  <a:rPr lang="de-DE" dirty="0" smtClean="0"/>
                  <a:t>- </a:t>
                </a:r>
                <a:r>
                  <a:rPr lang="de-DE" dirty="0" err="1" smtClean="0"/>
                  <a:t>Conditions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de-DE" sz="1600" i="1" dirty="0" err="1" smtClean="0">
                    <a:solidFill>
                      <a:srgbClr val="00519E"/>
                    </a:solidFill>
                  </a:rPr>
                  <a:t>Angot</a:t>
                </a:r>
                <a:r>
                  <a:rPr lang="de-DE" sz="1600" i="1" dirty="0" smtClean="0">
                    <a:solidFill>
                      <a:srgbClr val="00519E"/>
                    </a:solidFill>
                  </a:rPr>
                  <a:t> et al. (2017) </a:t>
                </a:r>
                <a:r>
                  <a:rPr lang="de-DE" dirty="0" err="1" smtClean="0"/>
                  <a:t>for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can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used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for</a:t>
                </a:r>
                <a:r>
                  <a:rPr lang="de-DE" dirty="0" smtClean="0"/>
                  <a:t> </a:t>
                </a:r>
                <a:r>
                  <a:rPr lang="de-DE" b="1" dirty="0" smtClean="0"/>
                  <a:t>1D </a:t>
                </a:r>
                <a:r>
                  <a:rPr lang="de-DE" b="1" dirty="0" err="1" smtClean="0"/>
                  <a:t>flows</a:t>
                </a:r>
                <a:r>
                  <a:rPr lang="de-DE" b="1" dirty="0" smtClean="0"/>
                  <a:t>: </a:t>
                </a:r>
                <a:r>
                  <a:rPr lang="de-DE" dirty="0" smtClean="0"/>
                  <a:t>in </a:t>
                </a:r>
                <a:r>
                  <a:rPr lang="de-DE" sz="1600" i="1" dirty="0" err="1" smtClean="0">
                    <a:solidFill>
                      <a:schemeClr val="accent4"/>
                    </a:solidFill>
                  </a:rPr>
                  <a:t>Angot</a:t>
                </a:r>
                <a:r>
                  <a:rPr lang="de-DE" sz="1600" i="1" dirty="0" smtClean="0">
                    <a:solidFill>
                      <a:schemeClr val="accent4"/>
                    </a:solidFill>
                  </a:rPr>
                  <a:t> et al. (2021) </a:t>
                </a:r>
                <a:br>
                  <a:rPr lang="de-DE" sz="1600" i="1" dirty="0" smtClean="0">
                    <a:solidFill>
                      <a:schemeClr val="accent4"/>
                    </a:solidFill>
                  </a:rPr>
                </a:br>
                <a:r>
                  <a:rPr lang="de-DE" sz="1600" i="1" dirty="0" smtClean="0">
                    <a:solidFill>
                      <a:schemeClr val="accent4"/>
                    </a:solidFill>
                  </a:rPr>
                  <a:t>   </a:t>
                </a:r>
                <a:r>
                  <a:rPr lang="de-DE" dirty="0" err="1" smtClean="0"/>
                  <a:t>calibration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el-GR" dirty="0" smtClean="0"/>
                  <a:t>α</a:t>
                </a:r>
                <a:r>
                  <a:rPr lang="de-DE" dirty="0" smtClean="0"/>
                  <a:t> 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r>
                  <a:rPr lang="de-DE" dirty="0" smtClean="0"/>
                  <a:t>- </a:t>
                </a:r>
                <a:r>
                  <a:rPr lang="de-DE" dirty="0" err="1" smtClean="0"/>
                  <a:t>Conditions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from</a:t>
                </a:r>
                <a:r>
                  <a:rPr lang="de-DE" dirty="0" smtClean="0"/>
                  <a:t> </a:t>
                </a:r>
                <a:r>
                  <a:rPr lang="de-DE" sz="1600" i="1" dirty="0" smtClean="0">
                    <a:solidFill>
                      <a:srgbClr val="00519E"/>
                    </a:solidFill>
                  </a:rPr>
                  <a:t>Eggenweiler &amp; </a:t>
                </a:r>
                <a:r>
                  <a:rPr lang="de-DE" sz="1600" i="1" dirty="0" err="1" smtClean="0">
                    <a:solidFill>
                      <a:srgbClr val="00519E"/>
                    </a:solidFill>
                  </a:rPr>
                  <a:t>Rybak</a:t>
                </a:r>
                <a:r>
                  <a:rPr lang="de-DE" sz="1600" i="1" dirty="0" smtClean="0">
                    <a:solidFill>
                      <a:srgbClr val="00519E"/>
                    </a:solidFill>
                  </a:rPr>
                  <a:t> (2021) </a:t>
                </a:r>
                <a:r>
                  <a:rPr lang="de-DE" dirty="0" err="1" smtClean="0"/>
                  <a:t>can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used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to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compute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el-GR" dirty="0" smtClean="0"/>
                  <a:t> 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r>
                  <a:rPr lang="de-DE" dirty="0" smtClean="0"/>
                  <a:t>  </a:t>
                </a:r>
                <a:r>
                  <a:rPr lang="de-DE" dirty="0" err="1" smtClean="0"/>
                  <a:t>for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isotropic</a:t>
                </a:r>
                <a:r>
                  <a:rPr lang="de-DE" b="1" dirty="0" smtClean="0"/>
                  <a:t> </a:t>
                </a:r>
                <a:r>
                  <a:rPr lang="de-DE" dirty="0" err="1" smtClean="0"/>
                  <a:t>media</a:t>
                </a:r>
                <a:r>
                  <a:rPr lang="de-DE" b="1" dirty="0" smtClean="0"/>
                  <a:t> </a:t>
                </a:r>
                <a:r>
                  <a:rPr lang="de-DE" dirty="0" smtClean="0"/>
                  <a:t>(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𝑲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de-DE" dirty="0" smtClean="0"/>
                  <a:t>):</a:t>
                </a:r>
                <a:r>
                  <a:rPr lang="de-DE" b="1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α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ε</m:t>
                        </m:r>
                        <m:sSubSup>
                          <m:sSub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𝑏𝑙</m:t>
                            </m:r>
                          </m:sup>
                        </m:sSubSup>
                      </m:den>
                    </m:f>
                  </m:oMath>
                </a14:m>
                <a:endParaRPr lang="de-DE" b="1" dirty="0" smtClean="0"/>
              </a:p>
              <a:p>
                <a:pPr>
                  <a:lnSpc>
                    <a:spcPct val="130000"/>
                  </a:lnSpc>
                </a:pPr>
                <a:endParaRPr lang="de-DE" b="1" dirty="0"/>
              </a:p>
              <a:p>
                <a:pPr marL="0" indent="0">
                  <a:lnSpc>
                    <a:spcPct val="130000"/>
                  </a:lnSpc>
                  <a:buNone/>
                </a:pPr>
                <a:endParaRPr lang="de-DE" dirty="0" smtClean="0"/>
              </a:p>
              <a:p>
                <a:pPr>
                  <a:lnSpc>
                    <a:spcPct val="130000"/>
                  </a:lnSpc>
                </a:pPr>
                <a:r>
                  <a:rPr lang="de-DE" dirty="0" err="1" smtClean="0"/>
                  <a:t>Investigate</a:t>
                </a:r>
                <a:r>
                  <a:rPr lang="de-DE" dirty="0" smtClean="0"/>
                  <a:t> different </a:t>
                </a:r>
                <a:r>
                  <a:rPr lang="de-DE" dirty="0" err="1" smtClean="0"/>
                  <a:t>averaging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techniques</a:t>
                </a:r>
                <a:r>
                  <a:rPr lang="de-DE" dirty="0"/>
                  <a:t> </a:t>
                </a:r>
                <a:r>
                  <a:rPr lang="de-DE" dirty="0" smtClean="0"/>
                  <a:t>&amp;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compare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averaged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results</a:t>
                </a:r>
                <a:endParaRPr lang="de-DE" dirty="0" smtClean="0"/>
              </a:p>
              <a:p>
                <a:pPr>
                  <a:lnSpc>
                    <a:spcPct val="130000"/>
                  </a:lnSpc>
                </a:pPr>
                <a:r>
                  <a:rPr lang="de-DE" dirty="0" err="1" smtClean="0"/>
                  <a:t>Comparison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smtClean="0"/>
                  <a:t>alternative </a:t>
                </a:r>
                <a:r>
                  <a:rPr lang="de-DE" dirty="0" err="1" smtClean="0"/>
                  <a:t>coupling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conditions</a:t>
                </a:r>
                <a:r>
                  <a:rPr lang="de-DE" dirty="0"/>
                  <a:t> </a:t>
                </a:r>
                <a:r>
                  <a:rPr lang="de-DE" dirty="0" err="1" smtClean="0"/>
                  <a:t>where</a:t>
                </a:r>
                <a:r>
                  <a:rPr lang="de-DE" dirty="0" smtClean="0"/>
                  <a:t> all </a:t>
                </a:r>
                <a:r>
                  <a:rPr lang="de-DE" dirty="0" err="1" smtClean="0"/>
                  <a:t>effective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parameters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are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computed</a:t>
                </a:r>
                <a:r>
                  <a:rPr lang="de-DE" dirty="0" smtClean="0"/>
                  <a:t>, e.g., </a:t>
                </a:r>
                <a:r>
                  <a:rPr lang="de-DE" sz="1600" i="1" dirty="0" err="1" smtClean="0">
                    <a:solidFill>
                      <a:srgbClr val="00519E"/>
                    </a:solidFill>
                  </a:rPr>
                  <a:t>Lacis</a:t>
                </a:r>
                <a:r>
                  <a:rPr lang="de-DE" sz="1600" i="1" dirty="0" smtClean="0">
                    <a:solidFill>
                      <a:srgbClr val="00519E"/>
                    </a:solidFill>
                  </a:rPr>
                  <a:t> &amp; Bagheri (2017), </a:t>
                </a:r>
                <a:r>
                  <a:rPr lang="de-DE" sz="1600" i="1" dirty="0">
                    <a:solidFill>
                      <a:srgbClr val="00519E"/>
                    </a:solidFill>
                  </a:rPr>
                  <a:t>E</a:t>
                </a:r>
                <a:r>
                  <a:rPr lang="de-DE" sz="1600" i="1" dirty="0" smtClean="0">
                    <a:solidFill>
                      <a:srgbClr val="00519E"/>
                    </a:solidFill>
                  </a:rPr>
                  <a:t>ggenweiler </a:t>
                </a:r>
                <a:r>
                  <a:rPr lang="de-DE" sz="1600" i="1" dirty="0">
                    <a:solidFill>
                      <a:srgbClr val="00519E"/>
                    </a:solidFill>
                  </a:rPr>
                  <a:t>&amp; </a:t>
                </a:r>
                <a:r>
                  <a:rPr lang="de-DE" sz="1600" i="1" dirty="0" err="1">
                    <a:solidFill>
                      <a:srgbClr val="00519E"/>
                    </a:solidFill>
                  </a:rPr>
                  <a:t>Rybak</a:t>
                </a:r>
                <a:r>
                  <a:rPr lang="de-DE" sz="1600" i="1" dirty="0">
                    <a:solidFill>
                      <a:srgbClr val="00519E"/>
                    </a:solidFill>
                  </a:rPr>
                  <a:t> (2021</a:t>
                </a:r>
                <a:r>
                  <a:rPr lang="de-DE" sz="1600" i="1" dirty="0" smtClean="0">
                    <a:solidFill>
                      <a:srgbClr val="00519E"/>
                    </a:solidFill>
                  </a:rPr>
                  <a:t>), </a:t>
                </a:r>
                <a:br>
                  <a:rPr lang="de-DE" sz="1600" i="1" dirty="0" smtClean="0">
                    <a:solidFill>
                      <a:srgbClr val="00519E"/>
                    </a:solidFill>
                  </a:rPr>
                </a:br>
                <a:r>
                  <a:rPr lang="de-DE" sz="1600" i="1" dirty="0" err="1" smtClean="0">
                    <a:solidFill>
                      <a:srgbClr val="00519E"/>
                    </a:solidFill>
                  </a:rPr>
                  <a:t>Sudhakar</a:t>
                </a:r>
                <a:r>
                  <a:rPr lang="de-DE" sz="1600" i="1" dirty="0" smtClean="0">
                    <a:solidFill>
                      <a:srgbClr val="00519E"/>
                    </a:solidFill>
                  </a:rPr>
                  <a:t> et al. (2021)</a:t>
                </a:r>
                <a:endParaRPr lang="de-DE" sz="1600" dirty="0" smtClean="0"/>
              </a:p>
            </p:txBody>
          </p:sp>
        </mc:Choice>
        <mc:Fallback>
          <p:sp>
            <p:nvSpPr>
              <p:cNvPr id="7" name="Inhaltsplatzhalter 3">
                <a:extLst>
                  <a:ext uri="{FF2B5EF4-FFF2-40B4-BE49-F238E27FC236}">
                    <a16:creationId xmlns:a16="http://schemas.microsoft.com/office/drawing/2014/main" id="{0706BCB9-D17B-47FA-A26E-5ABA3E84AB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5900" y="883715"/>
                <a:ext cx="8712199" cy="4487084"/>
              </a:xfrm>
              <a:blipFill>
                <a:blip r:embed="rId2"/>
                <a:stretch>
                  <a:fillRect l="-350" t="-4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7510071" y="5312860"/>
            <a:ext cx="757003" cy="31641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27.09.2021</a:t>
            </a:r>
            <a:endParaRPr lang="de-DE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430050" y="5312862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de-DE" dirty="0"/>
              <a:t>7</a:t>
            </a:r>
            <a:endParaRPr lang="de-DE" dirty="0"/>
          </a:p>
        </p:txBody>
      </p:sp>
      <p:sp>
        <p:nvSpPr>
          <p:cNvPr id="8" name="Rechteck: abgerundete Ecken 1">
            <a:extLst>
              <a:ext uri="{FF2B5EF4-FFF2-40B4-BE49-F238E27FC236}">
                <a16:creationId xmlns:a16="http://schemas.microsoft.com/office/drawing/2014/main" id="{DA66D726-AAAA-4B6E-BC74-5360A6ABD9BC}"/>
              </a:ext>
            </a:extLst>
          </p:cNvPr>
          <p:cNvSpPr/>
          <p:nvPr/>
        </p:nvSpPr>
        <p:spPr bwMode="auto">
          <a:xfrm>
            <a:off x="162851" y="278704"/>
            <a:ext cx="8765247" cy="2777993"/>
          </a:xfrm>
          <a:prstGeom prst="roundRect">
            <a:avLst>
              <a:gd name="adj" fmla="val 11674"/>
            </a:avLst>
          </a:prstGeom>
          <a:noFill/>
          <a:ln w="28575">
            <a:solidFill>
              <a:srgbClr val="00B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: abgerundete Ecken 1">
            <a:extLst>
              <a:ext uri="{FF2B5EF4-FFF2-40B4-BE49-F238E27FC236}">
                <a16:creationId xmlns:a16="http://schemas.microsoft.com/office/drawing/2014/main" id="{DA66D726-AAAA-4B6E-BC74-5360A6ABD9BC}"/>
              </a:ext>
            </a:extLst>
          </p:cNvPr>
          <p:cNvSpPr/>
          <p:nvPr/>
        </p:nvSpPr>
        <p:spPr bwMode="auto">
          <a:xfrm>
            <a:off x="192005" y="3248841"/>
            <a:ext cx="8736093" cy="1940556"/>
          </a:xfrm>
          <a:prstGeom prst="roundRect">
            <a:avLst>
              <a:gd name="adj" fmla="val 11674"/>
            </a:avLst>
          </a:prstGeom>
          <a:noFill/>
          <a:ln w="28575">
            <a:solidFill>
              <a:srgbClr val="00BE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502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 3"/>
          <p:cNvSpPr/>
          <p:nvPr/>
        </p:nvSpPr>
        <p:spPr bwMode="auto">
          <a:xfrm>
            <a:off x="4811578" y="3055656"/>
            <a:ext cx="183317" cy="23300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6" name=" 5"/>
          <p:cNvSpPr/>
          <p:nvPr/>
        </p:nvSpPr>
        <p:spPr bwMode="auto">
          <a:xfrm>
            <a:off x="9504170" y="2685097"/>
            <a:ext cx="139366" cy="15666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8" name=" 7"/>
          <p:cNvSpPr/>
          <p:nvPr/>
        </p:nvSpPr>
        <p:spPr bwMode="auto">
          <a:xfrm>
            <a:off x="7095235" y="4384357"/>
            <a:ext cx="254916" cy="30483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0" name="Textfeld 9"/>
          <p:cNvSpPr txBox="1"/>
          <p:nvPr/>
        </p:nvSpPr>
        <p:spPr bwMode="auto">
          <a:xfrm>
            <a:off x="1344397" y="5115514"/>
            <a:ext cx="6762714" cy="35779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GB" sz="1800" b="0" i="0" u="none" strike="noStrike" cap="none" spc="0" dirty="0" smtClean="0">
                <a:solidFill>
                  <a:schemeClr val="tx1"/>
                </a:solidFill>
                <a:latin typeface="Arial"/>
                <a:ea typeface="Arial"/>
                <a:cs typeface="Arial"/>
              </a:rPr>
              <a:t>Start </a:t>
            </a:r>
            <a:r>
              <a:rPr lang="en-GB" sz="1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case: Laminar, </a:t>
            </a:r>
            <a:r>
              <a:rPr lang="en-GB" dirty="0" smtClean="0">
                <a:latin typeface="Arial"/>
                <a:ea typeface="Arial"/>
                <a:cs typeface="Arial"/>
              </a:rPr>
              <a:t>p</a:t>
            </a:r>
            <a:r>
              <a:rPr lang="en-GB" dirty="0" smtClean="0">
                <a:latin typeface="Arial"/>
                <a:ea typeface="Arial"/>
                <a:cs typeface="Arial"/>
              </a:rPr>
              <a:t>ressure-driven, p</a:t>
            </a:r>
            <a:r>
              <a:rPr lang="en-GB" sz="1800" b="0" i="0" u="none" strike="noStrike" cap="none" spc="0" dirty="0" smtClean="0">
                <a:solidFill>
                  <a:schemeClr val="tx1"/>
                </a:solidFill>
                <a:latin typeface="Arial"/>
                <a:ea typeface="Arial"/>
                <a:cs typeface="Arial"/>
              </a:rPr>
              <a:t>arallel </a:t>
            </a:r>
            <a:r>
              <a:rPr lang="en-GB" sz="1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flow, 2D</a:t>
            </a:r>
            <a:endParaRPr lang="en-GB" sz="18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D44FA8F-5E3E-4E19-B15E-F816EB2B44EC}"/>
              </a:ext>
            </a:extLst>
          </p:cNvPr>
          <p:cNvSpPr txBox="1"/>
          <p:nvPr/>
        </p:nvSpPr>
        <p:spPr bwMode="auto">
          <a:xfrm>
            <a:off x="255734" y="9683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/>
              <a:t>Where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start</a:t>
            </a:r>
            <a:r>
              <a:rPr lang="de-DE" sz="1800" dirty="0"/>
              <a:t>?</a:t>
            </a:r>
          </a:p>
        </p:txBody>
      </p:sp>
      <p:pic>
        <p:nvPicPr>
          <p:cNvPr id="28" name="Grafik 27" descr="\documentclass{article}&#10;\usepackage{amsmath}&#10;\usepackage{amssymb}&#10;\usepackage{paralist}&#10;\usepackage{amsfonts}&#10;\usepackage{xcolor}&#10;\pagestyle{empty}&#10;\begin{document}&#10;&#10;REV Scale (Coupled) Model:&#10;&#10;Classical ICs (BJ ctd)&#10;&#10;$\frac{du}{dy} = \frac{\alpha}{\sqrt{K}} (u_f - u)$&#10;&#10;&#10;\end{document}" title="IguanaTex Bitmap Display">
            <a:extLst>
              <a:ext uri="{FF2B5EF4-FFF2-40B4-BE49-F238E27FC236}">
                <a16:creationId xmlns:a16="http://schemas.microsoft.com/office/drawing/2014/main" id="{AA8694C5-8CA8-43D2-A013-65DDF68596A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/>
          <a:srcRect t="61788"/>
          <a:stretch/>
        </p:blipFill>
        <p:spPr>
          <a:xfrm>
            <a:off x="5999891" y="4530899"/>
            <a:ext cx="2242729" cy="250560"/>
          </a:xfrm>
          <a:prstGeom prst="rect">
            <a:avLst/>
          </a:prstGeom>
        </p:spPr>
      </p:pic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A4356FF8-368B-4555-92B6-9323AD87B17C}"/>
              </a:ext>
            </a:extLst>
          </p:cNvPr>
          <p:cNvSpPr/>
          <p:nvPr/>
        </p:nvSpPr>
        <p:spPr bwMode="auto">
          <a:xfrm>
            <a:off x="289408" y="1201317"/>
            <a:ext cx="4216834" cy="36724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59CC84BE-C68B-43D9-B3F6-53621397F6BA}"/>
              </a:ext>
            </a:extLst>
          </p:cNvPr>
          <p:cNvSpPr/>
          <p:nvPr/>
        </p:nvSpPr>
        <p:spPr bwMode="auto">
          <a:xfrm>
            <a:off x="4811578" y="1215638"/>
            <a:ext cx="4216834" cy="365808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AACAA3E9-5185-42AC-BB3C-41AD6334FF29}"/>
              </a:ext>
            </a:extLst>
          </p:cNvPr>
          <p:cNvSpPr txBox="1"/>
          <p:nvPr/>
        </p:nvSpPr>
        <p:spPr bwMode="auto">
          <a:xfrm>
            <a:off x="1120199" y="1273324"/>
            <a:ext cx="2604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Pore-</a:t>
            </a:r>
            <a:r>
              <a:rPr lang="de-DE" dirty="0" err="1"/>
              <a:t>s</a:t>
            </a:r>
            <a:r>
              <a:rPr lang="de-DE" dirty="0" err="1" smtClean="0"/>
              <a:t>cale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imulations</a:t>
            </a:r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55ECF68C-E2BF-4E9A-AFF8-9EE64539AEF3}"/>
              </a:ext>
            </a:extLst>
          </p:cNvPr>
          <p:cNvSpPr txBox="1"/>
          <p:nvPr/>
        </p:nvSpPr>
        <p:spPr bwMode="auto">
          <a:xfrm>
            <a:off x="1273049" y="4398275"/>
            <a:ext cx="2520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Averaged</a:t>
            </a:r>
            <a:r>
              <a:rPr lang="de-DE" sz="1200" dirty="0"/>
              <a:t> </a:t>
            </a:r>
            <a:r>
              <a:rPr lang="de-DE" sz="1200" dirty="0" err="1"/>
              <a:t>p</a:t>
            </a:r>
            <a:r>
              <a:rPr lang="de-DE" sz="1200" dirty="0" err="1" smtClean="0"/>
              <a:t>ore-scale</a:t>
            </a:r>
            <a:r>
              <a:rPr lang="de-DE" sz="1200" dirty="0" smtClean="0"/>
              <a:t> </a:t>
            </a:r>
            <a:r>
              <a:rPr lang="de-DE" sz="1200" dirty="0" err="1"/>
              <a:t>r</a:t>
            </a:r>
            <a:r>
              <a:rPr lang="de-DE" sz="1200" dirty="0" err="1" smtClean="0"/>
              <a:t>esults</a:t>
            </a:r>
            <a:endParaRPr lang="de-DE" sz="1200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7AAFB343-E3E3-411E-AD81-A73F3824EC47}"/>
              </a:ext>
            </a:extLst>
          </p:cNvPr>
          <p:cNvSpPr txBox="1"/>
          <p:nvPr/>
        </p:nvSpPr>
        <p:spPr bwMode="auto">
          <a:xfrm>
            <a:off x="5174947" y="1273324"/>
            <a:ext cx="3490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Coupled</a:t>
            </a:r>
            <a:r>
              <a:rPr lang="de-DE" dirty="0"/>
              <a:t> </a:t>
            </a:r>
            <a:r>
              <a:rPr lang="de-DE" dirty="0" smtClean="0"/>
              <a:t>REV-</a:t>
            </a:r>
            <a:r>
              <a:rPr lang="de-DE" dirty="0" err="1"/>
              <a:t>s</a:t>
            </a:r>
            <a:r>
              <a:rPr lang="de-DE" dirty="0" err="1" smtClean="0"/>
              <a:t>cale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imulations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E11863DC-43D8-4269-9FD9-811ADF803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148" y="1919471"/>
            <a:ext cx="2033330" cy="222135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EFDE46A3-3753-4607-8322-9457EDEFF5C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6945"/>
          <a:stretch/>
        </p:blipFill>
        <p:spPr>
          <a:xfrm>
            <a:off x="3029976" y="2322596"/>
            <a:ext cx="1389059" cy="1397511"/>
          </a:xfrm>
          <a:prstGeom prst="rect">
            <a:avLst/>
          </a:prstGeom>
        </p:spPr>
      </p:pic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494B7C1C-150A-453F-8546-CF60D27A91C0}"/>
              </a:ext>
            </a:extLst>
          </p:cNvPr>
          <p:cNvSpPr/>
          <p:nvPr/>
        </p:nvSpPr>
        <p:spPr>
          <a:xfrm>
            <a:off x="2533442" y="2864024"/>
            <a:ext cx="409327" cy="314657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CF0B388C-7599-4F78-943B-7D1027450A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9891" y="1763299"/>
            <a:ext cx="1840207" cy="2215249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55ECF68C-E2BF-4E9A-AFF8-9EE64539AEF3}"/>
              </a:ext>
            </a:extLst>
          </p:cNvPr>
          <p:cNvSpPr txBox="1"/>
          <p:nvPr/>
        </p:nvSpPr>
        <p:spPr bwMode="auto">
          <a:xfrm>
            <a:off x="5899258" y="4061325"/>
            <a:ext cx="2520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REV-</a:t>
            </a:r>
            <a:r>
              <a:rPr lang="de-DE" sz="1200" dirty="0" err="1" smtClean="0"/>
              <a:t>scale</a:t>
            </a:r>
            <a:r>
              <a:rPr lang="de-DE" sz="1200" dirty="0" smtClean="0"/>
              <a:t> </a:t>
            </a:r>
            <a:r>
              <a:rPr lang="de-DE" sz="1200" dirty="0" err="1" smtClean="0"/>
              <a:t>results</a:t>
            </a:r>
            <a:r>
              <a:rPr lang="de-DE" sz="1200" dirty="0" smtClean="0"/>
              <a:t>,</a:t>
            </a:r>
            <a:br>
              <a:rPr lang="de-DE" sz="1200" dirty="0" smtClean="0"/>
            </a:br>
            <a:r>
              <a:rPr lang="de-DE" sz="1200" dirty="0" err="1" smtClean="0"/>
              <a:t>classical</a:t>
            </a:r>
            <a:r>
              <a:rPr lang="de-DE" sz="1200" dirty="0" smtClean="0"/>
              <a:t> IC </a:t>
            </a:r>
            <a:r>
              <a:rPr lang="de-DE" sz="1200" dirty="0" err="1" smtClean="0"/>
              <a:t>based</a:t>
            </a:r>
            <a:r>
              <a:rPr lang="de-DE" sz="1200" dirty="0" smtClean="0"/>
              <a:t> on BJ</a:t>
            </a:r>
            <a:endParaRPr lang="de-DE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feld 18"/>
              <p:cNvSpPr txBox="1"/>
              <p:nvPr/>
            </p:nvSpPr>
            <p:spPr bwMode="auto">
              <a:xfrm>
                <a:off x="2080130" y="97233"/>
                <a:ext cx="6762714" cy="834909"/>
              </a:xfrm>
              <a:prstGeom prst="rect">
                <a:avLst/>
              </a:prstGeom>
              <a:noFill/>
            </p:spPr>
            <p:txBody>
              <a:bodyPr vertOverflow="overflow" horzOverflow="clip" vert="horz" wrap="square" lIns="91440" tIns="45720" rIns="91440" bIns="45720" numCol="1" spcCol="0" rtlCol="0" fromWordArt="0" anchor="t" anchorCtr="0" forceAA="0" compatLnSpc="0">
                <a:spAutoFit/>
              </a:bodyPr>
              <a:lstStyle/>
              <a:p>
                <a:pPr>
                  <a:defRPr/>
                </a:pPr>
                <a:r>
                  <a:rPr lang="en-GB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How can we define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latin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based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on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the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averaged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pore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scale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?</a:t>
                </a:r>
                <a:b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</a:b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Based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on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comparison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of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pore-scale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and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macroscale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concepts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,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how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can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we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assess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the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suitability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of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latin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for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the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near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interface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free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 </a:t>
                </a:r>
                <a:r>
                  <a:rPr lang="de-DE" sz="1600" b="0" i="0" u="none" strike="noStrike" cap="none" spc="0" dirty="0" err="1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flow</a:t>
                </a:r>
                <a:r>
                  <a:rPr lang="de-DE" sz="1600" b="0" i="0" u="none" strike="noStrike" cap="none" spc="0" dirty="0" smtClean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rPr>
                  <a:t>?</a:t>
                </a:r>
                <a:endParaRPr lang="en-GB" sz="1600" dirty="0"/>
              </a:p>
            </p:txBody>
          </p:sp>
        </mc:Choice>
        <mc:Fallback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80130" y="97233"/>
                <a:ext cx="6762714" cy="834909"/>
              </a:xfrm>
              <a:prstGeom prst="rect">
                <a:avLst/>
              </a:prstGeom>
              <a:blipFill>
                <a:blip r:embed="rId7"/>
                <a:stretch>
                  <a:fillRect t="-1460" b="-438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7510071" y="5312860"/>
            <a:ext cx="757003" cy="31641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27.09.2021</a:t>
            </a:r>
            <a:endParaRPr lang="de-DE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430050" y="5312862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8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73C9049F-0EAE-6521-B7DC-1E096DEA0C83}" type="datetime1">
              <a:rPr lang="de-DE"/>
              <a:t>23.09.2021</a:t>
            </a:fld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395514" y="5305425"/>
            <a:ext cx="498049" cy="316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fld id="{656D12BE-9F20-7FA1-8AE0-9E4E07CD8408}" type="slidenum">
              <a:rPr lang="de-DE"/>
              <a:t>9</a:t>
            </a:fld>
            <a:endParaRPr lang="de-DE" dirty="0"/>
          </a:p>
        </p:txBody>
      </p:sp>
      <p:sp>
        <p:nvSpPr>
          <p:cNvPr id="7" name=" 6"/>
          <p:cNvSpPr/>
          <p:nvPr/>
        </p:nvSpPr>
        <p:spPr bwMode="auto">
          <a:xfrm>
            <a:off x="5030042" y="1589256"/>
            <a:ext cx="82636" cy="13457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9" name=" 8"/>
          <p:cNvSpPr/>
          <p:nvPr/>
        </p:nvSpPr>
        <p:spPr bwMode="auto">
          <a:xfrm>
            <a:off x="9523827" y="2172636"/>
            <a:ext cx="99445" cy="1459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3" name=" 12"/>
          <p:cNvSpPr/>
          <p:nvPr/>
        </p:nvSpPr>
        <p:spPr bwMode="auto">
          <a:xfrm>
            <a:off x="-1477441" y="4023963"/>
            <a:ext cx="50673" cy="9638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4" name=" 13"/>
          <p:cNvSpPr/>
          <p:nvPr/>
        </p:nvSpPr>
        <p:spPr bwMode="auto">
          <a:xfrm>
            <a:off x="7403390" y="4026705"/>
            <a:ext cx="89544" cy="93641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276A4C22-0DE8-4430-8C04-0BFA2FC9F9C2}"/>
              </a:ext>
            </a:extLst>
          </p:cNvPr>
          <p:cNvSpPr/>
          <p:nvPr/>
        </p:nvSpPr>
        <p:spPr bwMode="auto">
          <a:xfrm>
            <a:off x="289408" y="951572"/>
            <a:ext cx="4216834" cy="43612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63DD8B0E-62A7-4684-99FE-6C9EA7F0F41F}"/>
              </a:ext>
            </a:extLst>
          </p:cNvPr>
          <p:cNvSpPr/>
          <p:nvPr/>
        </p:nvSpPr>
        <p:spPr bwMode="auto">
          <a:xfrm>
            <a:off x="4811578" y="866206"/>
            <a:ext cx="4216834" cy="4446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A721947-3DB5-4CAE-A70A-4F9B3AC4FAD9}"/>
              </a:ext>
            </a:extLst>
          </p:cNvPr>
          <p:cNvSpPr txBox="1"/>
          <p:nvPr/>
        </p:nvSpPr>
        <p:spPr bwMode="auto">
          <a:xfrm>
            <a:off x="908263" y="1002874"/>
            <a:ext cx="3088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Pore-</a:t>
            </a:r>
            <a:r>
              <a:rPr lang="de-DE" dirty="0" err="1"/>
              <a:t>s</a:t>
            </a:r>
            <a:r>
              <a:rPr lang="de-DE" dirty="0" err="1" smtClean="0"/>
              <a:t>cale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imulations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805E421-0B14-4FF6-B545-7BF3CA927C8B}"/>
              </a:ext>
            </a:extLst>
          </p:cNvPr>
          <p:cNvSpPr txBox="1"/>
          <p:nvPr/>
        </p:nvSpPr>
        <p:spPr bwMode="auto">
          <a:xfrm>
            <a:off x="5117153" y="948474"/>
            <a:ext cx="3605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Coupled</a:t>
            </a:r>
            <a:r>
              <a:rPr lang="de-DE" dirty="0"/>
              <a:t> </a:t>
            </a:r>
            <a:r>
              <a:rPr lang="de-DE" dirty="0" smtClean="0"/>
              <a:t>REV-</a:t>
            </a:r>
            <a:r>
              <a:rPr lang="de-DE" dirty="0" err="1"/>
              <a:t>s</a:t>
            </a:r>
            <a:r>
              <a:rPr lang="de-DE" dirty="0" err="1" smtClean="0"/>
              <a:t>cale</a:t>
            </a:r>
            <a:r>
              <a:rPr lang="de-DE" dirty="0" smtClean="0"/>
              <a:t> </a:t>
            </a:r>
            <a:r>
              <a:rPr lang="de-DE" dirty="0" err="1" smtClean="0"/>
              <a:t>simulations</a:t>
            </a:r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F4C732F-9CB4-4528-A311-15456DA80B10}"/>
              </a:ext>
            </a:extLst>
          </p:cNvPr>
          <p:cNvSpPr txBox="1"/>
          <p:nvPr/>
        </p:nvSpPr>
        <p:spPr bwMode="auto">
          <a:xfrm>
            <a:off x="289408" y="101807"/>
            <a:ext cx="7666968" cy="62324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 sz="1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 which other cases would the same methods be relevant?</a:t>
            </a:r>
          </a:p>
          <a:p>
            <a:pPr>
              <a:defRPr/>
            </a:pPr>
            <a:r>
              <a:rPr lang="en-GB" sz="1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Which </a:t>
            </a:r>
            <a:r>
              <a:rPr lang="en-GB" sz="1800" dirty="0">
                <a:latin typeface="Arial"/>
                <a:ea typeface="Arial"/>
                <a:cs typeface="Arial"/>
              </a:rPr>
              <a:t>other coupling conditions can be tested?</a:t>
            </a:r>
            <a:r>
              <a:rPr lang="en-GB" sz="1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endParaRPr lang="en-GB" sz="18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80D9E38-D1D2-41D0-84D8-BC28613EB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1495" y="1595713"/>
            <a:ext cx="4026603" cy="299274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1DB9BA7-C04A-413A-8530-085AA797F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158" y="1338195"/>
            <a:ext cx="2695086" cy="204006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F302FFF-5862-48BB-A63B-1BF65F21D0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831"/>
          <a:stretch/>
        </p:blipFill>
        <p:spPr>
          <a:xfrm>
            <a:off x="1097663" y="3660537"/>
            <a:ext cx="2492076" cy="1260025"/>
          </a:xfrm>
          <a:prstGeom prst="rect">
            <a:avLst/>
          </a:prstGeom>
        </p:spPr>
      </p:pic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0187301A-7A40-4FF8-A38D-72DDDC3B7477}"/>
              </a:ext>
            </a:extLst>
          </p:cNvPr>
          <p:cNvSpPr/>
          <p:nvPr/>
        </p:nvSpPr>
        <p:spPr bwMode="auto">
          <a:xfrm rot="5400000">
            <a:off x="2092888" y="3342228"/>
            <a:ext cx="409327" cy="314657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FBCE8551-EAC6-4675-A6F1-0C56B80138BF}"/>
              </a:ext>
            </a:extLst>
          </p:cNvPr>
          <p:cNvSpPr txBox="1"/>
          <p:nvPr/>
        </p:nvSpPr>
        <p:spPr bwMode="auto">
          <a:xfrm>
            <a:off x="1153173" y="4978211"/>
            <a:ext cx="2520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Averaged</a:t>
            </a:r>
            <a:r>
              <a:rPr lang="de-DE" sz="1200" dirty="0"/>
              <a:t> </a:t>
            </a:r>
            <a:r>
              <a:rPr lang="de-DE" sz="1200" dirty="0" err="1" smtClean="0"/>
              <a:t>pore-scale</a:t>
            </a:r>
            <a:r>
              <a:rPr lang="de-DE" sz="1200" dirty="0" smtClean="0"/>
              <a:t> </a:t>
            </a:r>
            <a:r>
              <a:rPr lang="de-DE" sz="1200" dirty="0" err="1"/>
              <a:t>r</a:t>
            </a:r>
            <a:r>
              <a:rPr lang="de-DE" sz="1200" dirty="0" err="1" smtClean="0"/>
              <a:t>esults</a:t>
            </a:r>
            <a:endParaRPr lang="de-DE" sz="1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5ECF68C-E2BF-4E9A-AFF8-9EE64539AEF3}"/>
              </a:ext>
            </a:extLst>
          </p:cNvPr>
          <p:cNvSpPr txBox="1"/>
          <p:nvPr/>
        </p:nvSpPr>
        <p:spPr bwMode="auto">
          <a:xfrm>
            <a:off x="5346934" y="4589101"/>
            <a:ext cx="2520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REV-</a:t>
            </a:r>
            <a:r>
              <a:rPr lang="de-DE" sz="1200" dirty="0" err="1" smtClean="0"/>
              <a:t>scale</a:t>
            </a:r>
            <a:r>
              <a:rPr lang="de-DE" sz="1200" dirty="0" smtClean="0"/>
              <a:t> </a:t>
            </a:r>
            <a:r>
              <a:rPr lang="de-DE" sz="1200" dirty="0" err="1" smtClean="0"/>
              <a:t>results</a:t>
            </a:r>
            <a:r>
              <a:rPr lang="de-DE" sz="1200" dirty="0" smtClean="0"/>
              <a:t>,</a:t>
            </a:r>
            <a:br>
              <a:rPr lang="de-DE" sz="1200" dirty="0" smtClean="0"/>
            </a:br>
            <a:r>
              <a:rPr lang="de-DE" sz="1200" dirty="0" err="1" smtClean="0"/>
              <a:t>classical</a:t>
            </a:r>
            <a:r>
              <a:rPr lang="de-DE" sz="1200" dirty="0" smtClean="0"/>
              <a:t> IC </a:t>
            </a:r>
            <a:r>
              <a:rPr lang="de-DE" sz="1200" dirty="0" err="1" smtClean="0"/>
              <a:t>based</a:t>
            </a:r>
            <a:r>
              <a:rPr lang="de-DE" sz="1200" dirty="0" smtClean="0"/>
              <a:t> on </a:t>
            </a:r>
            <a:r>
              <a:rPr lang="de-DE" sz="1200" dirty="0" smtClean="0"/>
              <a:t>BJ </a:t>
            </a:r>
            <a:r>
              <a:rPr lang="de-DE" sz="1200" dirty="0" err="1" smtClean="0"/>
              <a:t>condition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60,4424"/>
  <p:tag name="ORIGINALWIDTH" val="1576,303"/>
  <p:tag name="LATEXADDIN" val="\documentclass{article}&#10;\usepackage{amsmath}&#10;\usepackage{amssymb}&#10;\usepackage{paralist}&#10;\usepackage{amsfonts}&#10;\usepackage{xcolor}&#10;\pagestyle{empty}&#10;\begin{document}&#10;&#10;REV Scale (Coupled) Model:&#10;&#10;Classical ICs (BJ ctd)&#10;&#10;$\frac{du}{dy} = \frac{\alpha}{\sqrt{K}} (u_f - u)$&#10;&#10;&#10;\end{document}"/>
  <p:tag name="IGUANATEXSIZE" val="14"/>
  <p:tag name="IGUANATEXCURSOR" val="259"/>
  <p:tag name="TRANSPARENCY" val="Wahr"/>
  <p:tag name="FILENAME" val=""/>
  <p:tag name="LATEXENGINEID" val="0"/>
  <p:tag name="TEMPFOLDER" val="C:\Temp\"/>
  <p:tag name="LATEXFORMHEIGHT" val="322"/>
  <p:tag name="LATEXFORMWIDTH" val="509"/>
  <p:tag name="LATEXFORMWRAP" val="Wahr"/>
  <p:tag name="BITMAPVECTOR" val="0"/>
</p:tagLst>
</file>

<file path=ppt/theme/theme1.xml><?xml version="1.0" encoding="utf-8"?>
<a:theme xmlns:a="http://schemas.openxmlformats.org/drawingml/2006/main" name="Office">
  <a:themeElements>
    <a:clrScheme name="Farbsatz Sonderforschungsbereich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C837"/>
      </a:accent1>
      <a:accent2>
        <a:srgbClr val="00BEFF"/>
      </a:accent2>
      <a:accent3>
        <a:srgbClr val="3E444C"/>
      </a:accent3>
      <a:accent4>
        <a:srgbClr val="004191"/>
      </a:accent4>
      <a:accent5>
        <a:srgbClr val="ED7D31"/>
      </a:accent5>
      <a:accent6>
        <a:srgbClr val="FF0000"/>
      </a:accent6>
      <a:hlink>
        <a:srgbClr val="0070C0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75000">
              <a:schemeClr val="accent1">
                <a:lumMod val="5000"/>
                <a:lumOff val="95000"/>
                <a:alpha val="70000"/>
              </a:schemeClr>
            </a:gs>
            <a:gs pos="85000">
              <a:schemeClr val="accent1">
                <a:lumMod val="45000"/>
                <a:lumOff val="55000"/>
                <a:alpha val="40000"/>
              </a:schemeClr>
            </a:gs>
            <a:gs pos="92000">
              <a:schemeClr val="accent2">
                <a:alpha val="35000"/>
              </a:schemeClr>
            </a:gs>
            <a:gs pos="100000">
              <a:schemeClr val="accent4">
                <a:alpha val="40000"/>
              </a:schemeClr>
            </a:gs>
          </a:gsLst>
          <a:path path="circle">
            <a:fillToRect r="100000" b="100000"/>
          </a:path>
          <a:tileRect l="-100000" t="-10000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Vorschlag1_16x10d.pptx" id="{ED4F4F28-9CFC-4529-8429-AE122E2EDC6E}" vid="{639B168A-2560-4BFE-9E11-89D627D405C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Vorschlag1_16x10_ohne_Hintergrund_d</Template>
  <TotalTime>0</TotalTime>
  <Words>396</Words>
  <Application>Microsoft Office PowerPoint</Application>
  <PresentationFormat>Bildschirmpräsentation (16:10)</PresentationFormat>
  <Paragraphs>101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DejaVu Sans</vt:lpstr>
      <vt:lpstr>Symbol</vt:lpstr>
      <vt:lpstr>Wingdings</vt:lpstr>
      <vt:lpstr>Office</vt:lpstr>
      <vt:lpstr>Coupling free flow and pore flow:     Averaging of pore-scale results  to obtain effective interface parameters and to validate macroscale models   SFB 1313 Summer School 2021 27th September</vt:lpstr>
      <vt:lpstr>Coupled free-flow and pore-flow systems</vt:lpstr>
      <vt:lpstr>How can one model a coupled free-flow pore-flow system?</vt:lpstr>
      <vt:lpstr>What are the (macroscale) coupling conditions?</vt:lpstr>
      <vt:lpstr>PowerPoint-Präsentation</vt:lpstr>
      <vt:lpstr>PowerPoint-Präsentation</vt:lpstr>
      <vt:lpstr>a) Effective parameter α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heckk</dc:creator>
  <cp:lastModifiedBy>Windows-Benutzer</cp:lastModifiedBy>
  <cp:revision>43</cp:revision>
  <dcterms:created xsi:type="dcterms:W3CDTF">2018-09-07T11:32:16Z</dcterms:created>
  <dcterms:modified xsi:type="dcterms:W3CDTF">2021-09-23T08:58:49Z</dcterms:modified>
</cp:coreProperties>
</file>