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72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7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4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5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35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removePersonalInfoOnSave="1" saveSubsetFonts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715000" type="screen16x10"/>
  <p:notesSz cx="9144000" cy="5715000"/>
  <p:defaultTextStyle>
    <a:defPPr>
      <a:defRPr lang="en-US"/>
    </a:defPPr>
    <a:lvl1pPr marL="0" algn="l" defTabSz="713232">
      <a:defRPr sz="14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>
      <a:defRPr sz="14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>
      <a:defRPr sz="14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>
      <a:defRPr sz="14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>
      <a:defRPr sz="14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>
      <a:defRPr sz="14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>
      <a:defRPr sz="14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>
      <a:defRPr sz="14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>
      <a:defRPr sz="14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5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6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Layouts/_rels/slideLayout6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7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7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7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2zeilig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35BDFCB-E8FF-4329-98ED-EE7AC79F8293}" type="datetime1">
              <a:rPr lang="de-DE"/>
              <a:t/>
            </a:fld>
            <a:endParaRPr lang="de-DE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0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Zwei Inhalt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5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Date Placeholder 3" hidden="0"/>
          <p:cNvSpPr>
            <a:spLocks noGrp="1"/>
          </p:cNvSpPr>
          <p:nvPr isPhoto="0" userDrawn="0">
            <p:ph type="dt" sz="half" idx="18" hasCustomPrompt="0"/>
          </p:nvPr>
        </p:nvSpPr>
        <p:spPr bwMode="auto">
          <a:xfrm>
            <a:off x="7510071" y="5312860"/>
            <a:ext cx="757003" cy="3164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9D2D4B22-B0B4-4978-8275-B025CDF6C888}" type="datetime1">
              <a:rPr lang="de-DE"/>
              <a:t/>
            </a:fld>
            <a:endParaRPr lang="de-DE"/>
          </a:p>
        </p:txBody>
      </p:sp>
      <p:sp>
        <p:nvSpPr>
          <p:cNvPr id="8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1272693" y="5355653"/>
            <a:ext cx="6074402" cy="2308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430050" y="5312862"/>
            <a:ext cx="498049" cy="316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1844A177-27DE-41C2-AAF3-74B3BF73A6E8}" type="slidenum">
              <a:rPr lang="de-DE"/>
              <a:t/>
            </a:fld>
            <a:endParaRPr lang="de-DE"/>
          </a:p>
        </p:txBody>
      </p:sp>
      <p:pic>
        <p:nvPicPr>
          <p:cNvPr id="10" name="Grafik 12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215899" y="5302092"/>
            <a:ext cx="946007" cy="327183"/>
          </a:xfrm>
          <a:prstGeom prst="rect">
            <a:avLst/>
          </a:prstGeom>
        </p:spPr>
      </p:pic>
      <p:sp>
        <p:nvSpPr>
          <p:cNvPr id="11" name="Textplatzhalter 3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unter</a:t>
            </a:r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Vergleich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1B440BB-BCD8-4436-A7ED-F8131F6991F5}" type="datetime1">
              <a:rPr lang="de-DE"/>
              <a:t/>
            </a:fld>
            <a:endParaRPr lang="de-DE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 Placeholder 2" hidden="0"/>
          <p:cNvSpPr>
            <a:spLocks noGrp="1"/>
          </p:cNvSpPr>
          <p:nvPr isPhoto="0" userDrawn="0">
            <p:ph type="body" idx="14" hasCustomPrompt="0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 hidden="0"/>
          <p:cNvSpPr>
            <a:spLocks noGrp="1"/>
          </p:cNvSpPr>
          <p:nvPr isPhoto="0" userDrawn="0">
            <p:ph sz="half" idx="15" hasCustomPrompt="0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12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ext und Bilder vertika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BED0EE8-1A5C-4504-B979-A074684AA650}" type="datetime1">
              <a:rPr lang="de-DE"/>
              <a:t/>
            </a:fld>
            <a:endParaRPr lang="de-DE"/>
          </a:p>
        </p:txBody>
      </p:sp>
      <p:sp>
        <p:nvSpPr>
          <p:cNvPr id="7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ext und Bild Hochforma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1964734-9326-4667-870C-4F0AF4027A6A}" type="datetime1">
              <a:rPr lang="de-DE"/>
              <a:t/>
            </a:fld>
            <a:endParaRPr lang="de-DE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ext mit rund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65CC2AE-49EB-4671-9403-6DBECA4BFD5D}" type="datetime1">
              <a:rPr lang="de-DE"/>
              <a:t/>
            </a:fld>
            <a:endParaRPr lang="de-DE"/>
          </a:p>
        </p:txBody>
      </p:sp>
      <p:sp>
        <p:nvSpPr>
          <p:cNvPr id="6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8" hasCustomPrompt="0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 hidden="0"/>
          <p:cNvSpPr>
            <a:spLocks noChangeAspect="1" noGrp="1"/>
          </p:cNvSpPr>
          <p:nvPr isPhoto="0" userDrawn="0">
            <p:ph type="pic" sz="quarter" idx="19" hasCustomPrompt="0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0" hasCustomPrompt="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ext mit eckig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23" hasCustomPrompt="0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25040E9-37FF-4D6C-9B05-9A12E206162C}" type="datetime1">
              <a:rPr lang="de-DE"/>
              <a:t/>
            </a:fld>
            <a:endParaRPr lang="de-DE"/>
          </a:p>
        </p:txBody>
      </p:sp>
      <p:sp>
        <p:nvSpPr>
          <p:cNvPr id="9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22" hasCustomPrompt="0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4" hasCustomPrompt="0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 Bil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16" hasCustomPrompt="0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 hidden="0"/>
          <p:cNvSpPr>
            <a:spLocks noGrp="1"/>
          </p:cNvSpPr>
          <p:nvPr isPhoto="0" userDrawn="0">
            <p:ph type="pic" sz="quarter" idx="18" hasCustomPrompt="0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 hidden="0"/>
          <p:cNvSpPr>
            <a:spLocks noGrp="1"/>
          </p:cNvSpPr>
          <p:nvPr isPhoto="0" userDrawn="0">
            <p:ph type="pic" sz="quarter" idx="20" hasCustomPrompt="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2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543D4CA-8EE3-49A1-8C15-8EF966172821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 hidden="0"/>
          <p:cNvSpPr/>
          <p:nvPr isPhoto="0"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D9FEA60-4D4F-4C3F-BC8A-943F89354583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 hidden="0"/>
          <p:cNvSpPr/>
          <p:nvPr isPhoto="0"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 hidden="0"/>
          <p:cNvSpPr/>
          <p:nvPr isPhoto="0"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CB2D721-9F4A-4DB9-9A13-2720C7831230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 hidden="0"/>
          <p:cNvSpPr/>
          <p:nvPr isPhoto="0"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 hidden="0"/>
          <p:cNvSpPr/>
          <p:nvPr isPhoto="0"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 hidden="0"/>
          <p:cNvSpPr/>
          <p:nvPr isPhoto="0"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 hidden="0"/>
          <p:cNvSpPr>
            <a:spLocks noGrp="1"/>
          </p:cNvSpPr>
          <p:nvPr isPhoto="0" userDrawn="0"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 hidden="0"/>
          <p:cNvSpPr>
            <a:spLocks noGrp="1"/>
          </p:cNvSpPr>
          <p:nvPr isPhoto="0" userDrawn="0"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 hidden="0"/>
          <p:cNvSpPr>
            <a:spLocks noChangeAspect="1" noGrp="1"/>
          </p:cNvSpPr>
          <p:nvPr isPhoto="0" userDrawn="0">
            <p:ph type="pic" sz="quarter" idx="26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Unterkapite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Zitat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2464121-C67F-407C-84CE-6FD8079B4235}" type="datetime1">
              <a:rPr lang="de-DE"/>
              <a:t/>
            </a:fld>
            <a:endParaRPr lang="de-DE"/>
          </a:p>
        </p:txBody>
      </p:sp>
      <p:sp>
        <p:nvSpPr>
          <p:cNvPr id="6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object 2" hidden="0"/>
          <p:cNvSpPr/>
          <p:nvPr isPhoto="0"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fill="norm" stroke="1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 hidden="0"/>
          <p:cNvSpPr/>
          <p:nvPr isPhoto="0"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fill="norm" stroke="1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 hidden="0"/>
          <p:cNvSpPr txBox="1"/>
          <p:nvPr isPhoto="0"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3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8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Bildplatzhalter 4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8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9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2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Titel 3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Bildplatzhalter 4" hidden="0"/>
          <p:cNvSpPr>
            <a:spLocks noChangeAspect="1" noGrp="1"/>
          </p:cNvSpPr>
          <p:nvPr isPhoto="0" userDrawn="0">
            <p:ph type="pic" sz="quarter" idx="16" hasCustomPrompt="1"/>
          </p:nvPr>
        </p:nvSpPr>
        <p:spPr bwMode="auto"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3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8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7937777" y="344529"/>
            <a:ext cx="946007" cy="327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itel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DC4EE93-6670-48F8-B828-F5CCBCA19464}" type="datetime1">
              <a:rPr lang="de-DE"/>
              <a:t/>
            </a:fld>
            <a:endParaRPr lang="de-DE"/>
          </a:p>
        </p:txBody>
      </p:sp>
      <p:sp>
        <p:nvSpPr>
          <p:cNvPr id="8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itel 2zeilig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AADD3C-621A-4041-A38E-4237BADB5D81}" type="datetime1">
              <a:rPr lang="de-DE"/>
              <a:t/>
            </a:fld>
            <a:endParaRPr lang="de-DE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0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Zwei Inhalt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7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374C2A-9DD1-48E1-BF56-195783E91DE6}" type="datetime1">
              <a:rPr lang="de-DE"/>
              <a:t/>
            </a:fld>
            <a:endParaRPr lang="de-DE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Vergleich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3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9B2063-BBBF-4047-A40B-E48A456A1C6F}" type="datetime1">
              <a:rPr lang="de-DE"/>
              <a:t/>
            </a:fld>
            <a:endParaRPr lang="de-DE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 Placeholder 2" hidden="0"/>
          <p:cNvSpPr>
            <a:spLocks noGrp="1"/>
          </p:cNvSpPr>
          <p:nvPr isPhoto="0" userDrawn="0">
            <p:ph type="body" idx="14" hasCustomPrompt="0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3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 hidden="0"/>
          <p:cNvSpPr>
            <a:spLocks noGrp="1"/>
          </p:cNvSpPr>
          <p:nvPr isPhoto="0" userDrawn="0">
            <p:ph sz="half" idx="15" hasCustomPrompt="0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12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ext und Bilder vertika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7D564A1-6A75-45B9-AF25-E5F4B3EE947B}" type="datetime1">
              <a:rPr lang="de-DE"/>
              <a:t/>
            </a:fld>
            <a:endParaRPr lang="de-DE"/>
          </a:p>
        </p:txBody>
      </p:sp>
      <p:sp>
        <p:nvSpPr>
          <p:cNvPr id="7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ext und Bild Hochforma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E3A106D-50DF-4A2E-A5B7-B133E38E1804}" type="datetime1">
              <a:rPr lang="de-DE"/>
              <a:t/>
            </a:fld>
            <a:endParaRPr lang="de-DE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ext mit rund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DD3FB6F-7D2D-49F6-A4F0-CAD67DCE1647}" type="datetime1">
              <a:rPr lang="de-DE"/>
              <a:t/>
            </a:fld>
            <a:endParaRPr lang="de-DE"/>
          </a:p>
        </p:txBody>
      </p:sp>
      <p:sp>
        <p:nvSpPr>
          <p:cNvPr id="6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8" hasCustomPrompt="0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 hidden="0"/>
          <p:cNvSpPr>
            <a:spLocks noChangeAspect="1" noGrp="1"/>
          </p:cNvSpPr>
          <p:nvPr isPhoto="0" userDrawn="0">
            <p:ph type="pic" sz="quarter" idx="19" hasCustomPrompt="0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0" hasCustomPrompt="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ext mit eckig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23" hasCustomPrompt="0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C062954-2645-4F11-8B6E-5414794758EA}" type="datetime1">
              <a:rPr lang="de-DE"/>
              <a:t/>
            </a:fld>
            <a:endParaRPr lang="de-DE"/>
          </a:p>
        </p:txBody>
      </p:sp>
      <p:sp>
        <p:nvSpPr>
          <p:cNvPr id="9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22" hasCustomPrompt="0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4" hasCustomPrompt="0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5 Bil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16" hasCustomPrompt="0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 hidden="0"/>
          <p:cNvSpPr>
            <a:spLocks noGrp="1"/>
          </p:cNvSpPr>
          <p:nvPr isPhoto="0" userDrawn="0">
            <p:ph type="pic" sz="quarter" idx="18" hasCustomPrompt="0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 hidden="0"/>
          <p:cNvSpPr>
            <a:spLocks noGrp="1"/>
          </p:cNvSpPr>
          <p:nvPr isPhoto="0" userDrawn="0">
            <p:ph type="pic" sz="quarter" idx="20" hasCustomPrompt="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2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C0F48A3-A335-4D5A-A96F-98C498FB8556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 hidden="0"/>
          <p:cNvSpPr/>
          <p:nvPr isPhoto="0"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3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F22BA13-DFAB-4DBC-A2C7-A7B339927FC3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 hidden="0"/>
          <p:cNvSpPr/>
          <p:nvPr isPhoto="0"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 hidden="0"/>
          <p:cNvSpPr/>
          <p:nvPr isPhoto="0"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4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3A2F883-29A2-4E6B-B765-267B604C9CB5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 hidden="0"/>
          <p:cNvSpPr/>
          <p:nvPr isPhoto="0"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 hidden="0"/>
          <p:cNvSpPr/>
          <p:nvPr isPhoto="0"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 hidden="0"/>
          <p:cNvSpPr/>
          <p:nvPr isPhoto="0"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 hidden="0"/>
          <p:cNvSpPr>
            <a:spLocks noGrp="1"/>
          </p:cNvSpPr>
          <p:nvPr isPhoto="0" userDrawn="0"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 hidden="0"/>
          <p:cNvSpPr>
            <a:spLocks noGrp="1"/>
          </p:cNvSpPr>
          <p:nvPr isPhoto="0" userDrawn="0"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 hidden="0"/>
          <p:cNvSpPr>
            <a:spLocks noChangeAspect="1" noGrp="1"/>
          </p:cNvSpPr>
          <p:nvPr isPhoto="0" userDrawn="0">
            <p:ph type="pic" sz="quarter" idx="26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Unterkapite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Zitat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993EF2E-AE5D-474D-8124-64A9FB870E37}" type="datetime1">
              <a:rPr lang="de-DE"/>
              <a:t/>
            </a:fld>
            <a:endParaRPr lang="de-DE"/>
          </a:p>
        </p:txBody>
      </p:sp>
      <p:sp>
        <p:nvSpPr>
          <p:cNvPr id="6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object 2" hidden="0"/>
          <p:cNvSpPr/>
          <p:nvPr isPhoto="0"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fill="norm" stroke="1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 hidden="0"/>
          <p:cNvSpPr/>
          <p:nvPr isPhoto="0"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fill="norm" stroke="1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 hidden="0"/>
          <p:cNvSpPr txBox="1"/>
          <p:nvPr isPhoto="0"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Titel 3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8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4_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9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0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itel 1 Institute Sublogo unt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1" y="1407601"/>
            <a:ext cx="4711700" cy="36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8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9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1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4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Bildplatzhalter 4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8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9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2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Titel 3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Bildplatzhalter 4" hidden="0"/>
          <p:cNvSpPr>
            <a:spLocks noChangeAspect="1" noGrp="1"/>
          </p:cNvSpPr>
          <p:nvPr isPhoto="0" userDrawn="0">
            <p:ph type="pic" sz="quarter" idx="16" hasCustomPrompt="1"/>
          </p:nvPr>
        </p:nvSpPr>
        <p:spPr bwMode="auto"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29C3D9A-CBB3-4668-81D4-7FB39A9E1D74}" type="datetime1">
              <a:rPr lang="de-DE"/>
              <a:t/>
            </a:fld>
            <a:endParaRPr lang="de-DE"/>
          </a:p>
        </p:txBody>
      </p:sp>
      <p:sp>
        <p:nvSpPr>
          <p:cNvPr id="8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itel 2zeilig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4A08E6B-E671-48B0-8A1E-9D53602FB57F}" type="datetime1">
              <a:rPr lang="de-DE"/>
              <a:t/>
            </a:fld>
            <a:endParaRPr lang="de-DE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0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Zwei Inhalt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7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396000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715688" y="1057275"/>
            <a:ext cx="3996512" cy="4176712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AF8307A-66D9-4123-9CA7-F2D7DB98F5C4}" type="datetime1">
              <a:rPr lang="de-DE"/>
              <a:t/>
            </a:fld>
            <a:endParaRPr lang="de-DE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Vergleich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68000" y="1057275"/>
            <a:ext cx="4043709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8000" y="1361074"/>
            <a:ext cx="4043709" cy="3872914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1F7AA1A-CE1A-4714-9873-355A757B1F09}" type="datetime1">
              <a:rPr lang="de-DE"/>
              <a:t/>
            </a:fld>
            <a:endParaRPr lang="de-DE"/>
          </a:p>
        </p:txBody>
      </p:sp>
      <p:sp>
        <p:nvSpPr>
          <p:cNvPr id="8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 Placeholder 2" hidden="0"/>
          <p:cNvSpPr>
            <a:spLocks noGrp="1"/>
          </p:cNvSpPr>
          <p:nvPr isPhoto="0" userDrawn="0">
            <p:ph type="body" idx="14" hasCustomPrompt="0"/>
          </p:nvPr>
        </p:nvSpPr>
        <p:spPr bwMode="auto">
          <a:xfrm>
            <a:off x="4715688" y="1057275"/>
            <a:ext cx="3996512" cy="239148"/>
          </a:xfrm>
        </p:spPr>
        <p:txBody>
          <a:bodyPr anchor="b"/>
          <a:lstStyle>
            <a:lvl1pPr marL="0" indent="0">
              <a:buNone/>
              <a:defRPr sz="1400" b="0" cap="all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Content Placeholder 3" hidden="0"/>
          <p:cNvSpPr>
            <a:spLocks noGrp="1"/>
          </p:cNvSpPr>
          <p:nvPr isPhoto="0" userDrawn="0">
            <p:ph sz="half" idx="15" hasCustomPrompt="0"/>
          </p:nvPr>
        </p:nvSpPr>
        <p:spPr bwMode="auto">
          <a:xfrm>
            <a:off x="4715688" y="1361074"/>
            <a:ext cx="3996512" cy="3872914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12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ext und Bilder vertika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1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00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6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0435C1-BE59-4698-8F2A-8E99B1C2F513}" type="datetime1">
              <a:rPr lang="de-DE"/>
              <a:t/>
            </a:fld>
            <a:endParaRPr lang="de-DE"/>
          </a:p>
        </p:txBody>
      </p:sp>
      <p:sp>
        <p:nvSpPr>
          <p:cNvPr id="7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8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0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895688" y="3181987"/>
            <a:ext cx="3816512" cy="20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itel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8313" y="396000"/>
            <a:ext cx="8243887" cy="27829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ext und Bild Hochforma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8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68000" y="1057274"/>
            <a:ext cx="4176860" cy="4176713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3684F41-BB7B-4DAA-884F-C23D74AAEF5B}" type="datetime1">
              <a:rPr lang="de-DE"/>
              <a:t/>
            </a:fld>
            <a:endParaRPr lang="de-DE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9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895688" y="1057274"/>
            <a:ext cx="3816512" cy="41767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ext mit rund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DF445BA-C5EB-40C8-8D1A-1D27A8E286DE}" type="datetime1">
              <a:rPr lang="de-DE"/>
              <a:t/>
            </a:fld>
            <a:endParaRPr lang="de-DE"/>
          </a:p>
        </p:txBody>
      </p:sp>
      <p:sp>
        <p:nvSpPr>
          <p:cNvPr id="6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82226" y="1063661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1818000" y="1063661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0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8" hasCustomPrompt="0"/>
          </p:nvPr>
        </p:nvSpPr>
        <p:spPr bwMode="auto">
          <a:xfrm>
            <a:off x="1818000" y="257322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Bildplatzhalter 7" hidden="0"/>
          <p:cNvSpPr>
            <a:spLocks noChangeAspect="1" noGrp="1"/>
          </p:cNvSpPr>
          <p:nvPr isPhoto="0" userDrawn="0">
            <p:ph type="pic" sz="quarter" idx="19" hasCustomPrompt="0"/>
          </p:nvPr>
        </p:nvSpPr>
        <p:spPr bwMode="auto">
          <a:xfrm>
            <a:off x="482226" y="4146708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0" hasCustomPrompt="0"/>
          </p:nvPr>
        </p:nvSpPr>
        <p:spPr bwMode="auto">
          <a:xfrm>
            <a:off x="1818000" y="4146708"/>
            <a:ext cx="6894200" cy="108728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itel 2 Institute Sublogo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3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4514850" y="1616528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Hier Headline eingeben</a:t>
            </a:r>
            <a:endParaRPr/>
          </a:p>
        </p:txBody>
      </p:sp>
      <p:sp>
        <p:nvSpPr>
          <p:cNvPr id="5" name="Bildplatzhalter 8" hidden="0"/>
          <p:cNvSpPr>
            <a:spLocks noGrp="1"/>
          </p:cNvSpPr>
          <p:nvPr isPhoto="0" userDrawn="0">
            <p:ph type="pic" sz="quarter" idx="10" hasCustomPrompt="0"/>
          </p:nvPr>
        </p:nvSpPr>
        <p:spPr bwMode="auto">
          <a:xfrm>
            <a:off x="0" y="1407600"/>
            <a:ext cx="4514364" cy="43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itel 14" hidden="0"/>
          <p:cNvSpPr>
            <a:spLocks noChangeAspect="1" noGrp="1"/>
          </p:cNvSpPr>
          <p:nvPr isPhoto="0" userDrawn="0">
            <p:ph type="ctrTitle" hasCustomPrompt="0"/>
          </p:nvPr>
        </p:nvSpPr>
        <p:spPr bwMode="auto"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 fill="norm" stroke="1" extrusionOk="0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Bildplatzhalter 4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8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9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Textplatzhalter 6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1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50688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2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Text mit eckigen Bilder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6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7" hidden="0"/>
          <p:cNvSpPr>
            <a:spLocks noGrp="1"/>
          </p:cNvSpPr>
          <p:nvPr isPhoto="0" userDrawn="0">
            <p:ph type="pic" sz="quarter" idx="14" hasCustomPrompt="0"/>
          </p:nvPr>
        </p:nvSpPr>
        <p:spPr bwMode="auto">
          <a:xfrm>
            <a:off x="476250" y="106513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23" hasCustomPrompt="0"/>
          </p:nvPr>
        </p:nvSpPr>
        <p:spPr bwMode="auto">
          <a:xfrm>
            <a:off x="476250" y="415787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129176E-1B11-4125-AE25-CC7A8B1D93A5}" type="datetime1">
              <a:rPr lang="de-DE"/>
              <a:t/>
            </a:fld>
            <a:endParaRPr lang="de-DE"/>
          </a:p>
        </p:txBody>
      </p:sp>
      <p:sp>
        <p:nvSpPr>
          <p:cNvPr id="9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10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6" hasCustomPrompt="0"/>
          </p:nvPr>
        </p:nvSpPr>
        <p:spPr bwMode="auto">
          <a:xfrm>
            <a:off x="2144110" y="1065133"/>
            <a:ext cx="6568090" cy="107999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22" hasCustomPrompt="0"/>
          </p:nvPr>
        </p:nvSpPr>
        <p:spPr bwMode="auto">
          <a:xfrm>
            <a:off x="2144110" y="257631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24" hasCustomPrompt="0"/>
          </p:nvPr>
        </p:nvSpPr>
        <p:spPr bwMode="auto">
          <a:xfrm>
            <a:off x="2144110" y="4157879"/>
            <a:ext cx="6568090" cy="1076109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</p:txBody>
      </p:sp>
      <p:sp>
        <p:nvSpPr>
          <p:cNvPr id="1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15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5 Bil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Bildplatzhalter 7" hidden="0"/>
          <p:cNvSpPr>
            <a:spLocks noGrp="1"/>
          </p:cNvSpPr>
          <p:nvPr isPhoto="0" userDrawn="0">
            <p:ph type="pic" sz="quarter" idx="16" hasCustomPrompt="0"/>
          </p:nvPr>
        </p:nvSpPr>
        <p:spPr bwMode="auto">
          <a:xfrm>
            <a:off x="3240000" y="1057275"/>
            <a:ext cx="3239999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Bildplatzhalter 7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324000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Bildplatzhalter 7" hidden="0"/>
          <p:cNvSpPr>
            <a:spLocks noGrp="1"/>
          </p:cNvSpPr>
          <p:nvPr isPhoto="0" userDrawn="0">
            <p:ph type="pic" sz="quarter" idx="18" hasCustomPrompt="0"/>
          </p:nvPr>
        </p:nvSpPr>
        <p:spPr bwMode="auto">
          <a:xfrm>
            <a:off x="6480000" y="1057275"/>
            <a:ext cx="2664000" cy="46577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Bildplatzhalter 7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1057275"/>
            <a:ext cx="3240000" cy="230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 hidden="0"/>
          <p:cNvSpPr>
            <a:spLocks noGrp="1"/>
          </p:cNvSpPr>
          <p:nvPr isPhoto="0" userDrawn="0">
            <p:ph type="pic" sz="quarter" idx="20" hasCustomPrompt="0"/>
          </p:nvPr>
        </p:nvSpPr>
        <p:spPr bwMode="auto">
          <a:xfrm>
            <a:off x="0" y="3376245"/>
            <a:ext cx="3240000" cy="2338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buClr>
                <a:schemeClr val="accent1"/>
              </a:buClr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ITLR Logo" hidden="0"/>
          <p:cNvSpPr>
            <a:spLocks noChangeAspect="1" noGrp="1"/>
          </p:cNvSpPr>
          <p:nvPr isPhoto="0" userDrawn="0">
            <p:ph type="pic" sz="quarter" idx="21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2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4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5" y="2315783"/>
            <a:ext cx="2814039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C652285-B057-4EC0-9840-12966C0A4E82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0" hidden="0"/>
          <p:cNvSpPr/>
          <p:nvPr isPhoto="0" userDrawn="1"/>
        </p:nvSpPr>
        <p:spPr bwMode="auto">
          <a:xfrm>
            <a:off x="3896476" y="2315783"/>
            <a:ext cx="2814039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4134251" y="3600000"/>
            <a:ext cx="234029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ITLR Logo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3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0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75246" y="2315783"/>
            <a:ext cx="2520000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400E150-CB40-4BC6-B0FA-89D1AB276907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12" hidden="0"/>
          <p:cNvSpPr/>
          <p:nvPr isPhoto="0" userDrawn="1"/>
        </p:nvSpPr>
        <p:spPr bwMode="auto">
          <a:xfrm>
            <a:off x="3318957" y="2315783"/>
            <a:ext cx="2520000" cy="29182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3556731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16" hidden="0"/>
          <p:cNvSpPr/>
          <p:nvPr isPhoto="0" userDrawn="1"/>
        </p:nvSpPr>
        <p:spPr bwMode="auto">
          <a:xfrm>
            <a:off x="6155688" y="2315784"/>
            <a:ext cx="2520000" cy="2918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6393462" y="3600000"/>
            <a:ext cx="2160000" cy="12564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ITLR Logo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4 Persone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22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6" name="Rechteck 8" hidden="0"/>
          <p:cNvSpPr/>
          <p:nvPr isPhoto="0" userDrawn="1"/>
        </p:nvSpPr>
        <p:spPr bwMode="auto">
          <a:xfrm>
            <a:off x="466725" y="2315783"/>
            <a:ext cx="2031501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3C17BF-5956-42BD-9786-8A2319C5D764}" type="datetime1">
              <a:rPr lang="de-DE"/>
              <a:t/>
            </a:fld>
            <a:endParaRPr lang="de-DE"/>
          </a:p>
        </p:txBody>
      </p:sp>
      <p:sp>
        <p:nvSpPr>
          <p:cNvPr id="8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9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10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11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72000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4" name="Rechteck 23" hidden="0"/>
          <p:cNvSpPr/>
          <p:nvPr isPhoto="0" userDrawn="1"/>
        </p:nvSpPr>
        <p:spPr bwMode="auto">
          <a:xfrm>
            <a:off x="2545454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" name="Bildplatzhalter 7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779437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7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18" name="Rechteck 27" hidden="0"/>
          <p:cNvSpPr/>
          <p:nvPr isPhoto="0" userDrawn="1"/>
        </p:nvSpPr>
        <p:spPr bwMode="auto">
          <a:xfrm>
            <a:off x="4608682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9" name="Bildplatzhalter 7" hidden="0"/>
          <p:cNvSpPr>
            <a:spLocks noChangeAspect="1" noGrp="1"/>
          </p:cNvSpPr>
          <p:nvPr isPhoto="0" userDrawn="0">
            <p:ph type="pic" sz="quarter" idx="20" hasCustomPrompt="0"/>
          </p:nvPr>
        </p:nvSpPr>
        <p:spPr bwMode="auto"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0" name="Textplatzhalter 10" hidden="0"/>
          <p:cNvSpPr>
            <a:spLocks noGrp="1"/>
          </p:cNvSpPr>
          <p:nvPr isPhoto="0" userDrawn="0">
            <p:ph type="body" sz="quarter" idx="21" hasCustomPrompt="1"/>
          </p:nvPr>
        </p:nvSpPr>
        <p:spPr bwMode="auto">
          <a:xfrm>
            <a:off x="4844560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1" name="Textplatzhalter 10" hidden="0"/>
          <p:cNvSpPr>
            <a:spLocks noGrp="1"/>
          </p:cNvSpPr>
          <p:nvPr isPhoto="0" userDrawn="0">
            <p:ph type="body" sz="quarter" idx="22" hasCustomPrompt="1"/>
          </p:nvPr>
        </p:nvSpPr>
        <p:spPr bwMode="auto"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2" name="Rechteck 31" hidden="0"/>
          <p:cNvSpPr/>
          <p:nvPr isPhoto="0" userDrawn="1"/>
        </p:nvSpPr>
        <p:spPr bwMode="auto">
          <a:xfrm>
            <a:off x="6671909" y="2315783"/>
            <a:ext cx="2016000" cy="27737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Bildplatzhalter 7" hidden="0"/>
          <p:cNvSpPr>
            <a:spLocks noChangeAspect="1" noGrp="1"/>
          </p:cNvSpPr>
          <p:nvPr isPhoto="0" userDrawn="0">
            <p:ph type="pic" sz="quarter" idx="23" hasCustomPrompt="0"/>
          </p:nvPr>
        </p:nvSpPr>
        <p:spPr bwMode="auto"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 hidden="0"/>
          <p:cNvSpPr>
            <a:spLocks noGrp="1"/>
          </p:cNvSpPr>
          <p:nvPr isPhoto="0" userDrawn="0">
            <p:ph type="body" sz="quarter" idx="24" hasCustomPrompt="1"/>
          </p:nvPr>
        </p:nvSpPr>
        <p:spPr bwMode="auto">
          <a:xfrm>
            <a:off x="6909683" y="3214799"/>
            <a:ext cx="1624994" cy="407774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25" name="Textplatzhalter 10" hidden="0"/>
          <p:cNvSpPr>
            <a:spLocks noGrp="1"/>
          </p:cNvSpPr>
          <p:nvPr isPhoto="0" userDrawn="0">
            <p:ph type="body" sz="quarter" idx="25" hasCustomPrompt="1"/>
          </p:nvPr>
        </p:nvSpPr>
        <p:spPr bwMode="auto"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Institut und Professur</a:t>
            </a:r>
            <a:endParaRPr/>
          </a:p>
        </p:txBody>
      </p:sp>
      <p:sp>
        <p:nvSpPr>
          <p:cNvPr id="26" name="ITLR Logo" hidden="0"/>
          <p:cNvSpPr>
            <a:spLocks noChangeAspect="1" noGrp="1"/>
          </p:cNvSpPr>
          <p:nvPr isPhoto="0" userDrawn="0">
            <p:ph type="pic" sz="quarter" idx="26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Unterkapite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422799" y="2250000"/>
            <a:ext cx="5526581" cy="90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1"/>
          </p:nvPr>
        </p:nvSpPr>
        <p:spPr bwMode="auto"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Unterkapitel</a:t>
            </a:r>
            <a:endParaRPr/>
          </a:p>
        </p:txBody>
      </p:sp>
      <p:sp>
        <p:nvSpPr>
          <p:cNvPr id="6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Zitat Layou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9" hidden="0"/>
          <p:cNvSpPr/>
          <p:nvPr isPhoto="0" userDrawn="1"/>
        </p:nvSpPr>
        <p:spPr bwMode="auto">
          <a:xfrm>
            <a:off x="0" y="5328244"/>
            <a:ext cx="9144000" cy="28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482AED0-CC5B-46FB-BF1F-71D007A8C847}" type="datetime1">
              <a:rPr lang="de-DE"/>
              <a:t/>
            </a:fld>
            <a:endParaRPr lang="de-DE"/>
          </a:p>
        </p:txBody>
      </p:sp>
      <p:sp>
        <p:nvSpPr>
          <p:cNvPr id="6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de-DE"/>
          </a:p>
        </p:txBody>
      </p:sp>
      <p:sp>
        <p:nvSpPr>
          <p:cNvPr id="7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de-DE"/>
              <a:t/>
            </a:fld>
            <a:endParaRPr lang="de-DE"/>
          </a:p>
        </p:txBody>
      </p:sp>
      <p:sp>
        <p:nvSpPr>
          <p:cNvPr id="8" name="object 2" hidden="0"/>
          <p:cNvSpPr/>
          <p:nvPr isPhoto="0" userDrawn="1"/>
        </p:nvSpPr>
        <p:spPr bwMode="auto"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 fill="norm" stroke="1" extrusionOk="0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  <a:defRPr/>
            </a:pPr>
            <a:endParaRPr lang="de-DE"/>
          </a:p>
        </p:txBody>
      </p:sp>
      <p:sp>
        <p:nvSpPr>
          <p:cNvPr id="9" name="object 3" hidden="0"/>
          <p:cNvSpPr/>
          <p:nvPr isPhoto="0" userDrawn="1"/>
        </p:nvSpPr>
        <p:spPr bwMode="auto"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 fill="norm" stroke="1" extrusionOk="0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10" name="object 8" hidden="0"/>
          <p:cNvSpPr txBox="1"/>
          <p:nvPr isPhoto="0" userDrawn="1"/>
        </p:nvSpPr>
        <p:spPr bwMode="auto"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  <a:defRPr/>
            </a:pPr>
            <a:r>
              <a:rPr lang="de-DE" sz="20000" b="1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>
              <a:latin typeface="Arial"/>
              <a:cs typeface="Arial"/>
            </a:endParaRPr>
          </a:p>
        </p:txBody>
      </p:sp>
      <p:sp>
        <p:nvSpPr>
          <p:cNvPr id="11" name="Textplatzhalter 8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Zitat durch Klicken hinzufügen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4" hasCustomPrompt="1"/>
          </p:nvPr>
        </p:nvSpPr>
        <p:spPr bwMode="auto"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3" name="ITLR Logo" hidden="0"/>
          <p:cNvSpPr>
            <a:spLocks noChangeAspect="1" noGrp="1"/>
          </p:cNvSpPr>
          <p:nvPr isPhoto="0" userDrawn="0">
            <p:ph type="pic" sz="quarter" idx="17" hasCustomPrompt="0"/>
          </p:nvPr>
        </p:nvSpPr>
        <p:spPr bwMode="auto">
          <a:xfrm>
            <a:off x="7896000" y="0"/>
            <a:ext cx="1248000" cy="46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Kapite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 hidden="0"/>
          <p:cNvSpPr/>
          <p:nvPr isPhoto="0"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k object 17" hidden="0"/>
          <p:cNvSpPr/>
          <p:nvPr isPhoto="0" userDrawn="1"/>
        </p:nvSpPr>
        <p:spPr bwMode="auto">
          <a:xfrm>
            <a:off x="1279949" y="0"/>
            <a:ext cx="6544309" cy="3926204"/>
          </a:xfrm>
          <a:custGeom>
            <a:avLst/>
            <a:gdLst/>
            <a:ahLst/>
            <a:cxnLst/>
            <a:rect l="l" t="t" r="r" b="b"/>
            <a:pathLst>
              <a:path w="6544309" h="3926204" fill="norm" stroke="1" extrusionOk="0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6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2422800" y="900000"/>
            <a:ext cx="4118110" cy="1360800"/>
          </a:xfrm>
          <a:prstGeom prst="rect">
            <a:avLst/>
          </a:prstGeom>
        </p:spPr>
        <p:txBody>
          <a:bodyPr anchor="t" anchorCtr="0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7" name="Text Placeholder 2" hidden="0"/>
          <p:cNvSpPr>
            <a:spLocks noGrp="1"/>
          </p:cNvSpPr>
          <p:nvPr isPhoto="0" userDrawn="0">
            <p:ph type="body" idx="1" hasCustomPrompt="1"/>
          </p:nvPr>
        </p:nvSpPr>
        <p:spPr bwMode="auto">
          <a:xfrm>
            <a:off x="2422800" y="629826"/>
            <a:ext cx="4118110" cy="221599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Kapitel</a:t>
            </a:r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Institute_Schlussfoli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feld 15" hidden="0"/>
          <p:cNvSpPr txBox="1"/>
          <p:nvPr isPhoto="0"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tx1"/>
                </a:solidFill>
              </a:rPr>
              <a:t>Thank</a:t>
            </a:r>
            <a:r>
              <a:rPr lang="de-DE" sz="2000" b="1">
                <a:solidFill>
                  <a:schemeClr val="tx1"/>
                </a:solidFill>
              </a:rPr>
              <a:t> </a:t>
            </a:r>
            <a:r>
              <a:rPr lang="de-DE" sz="2000" b="1">
                <a:solidFill>
                  <a:schemeClr val="tx1"/>
                </a:solidFill>
              </a:rPr>
              <a:t>you</a:t>
            </a:r>
            <a:r>
              <a:rPr lang="de-DE" sz="2000" b="1">
                <a:solidFill>
                  <a:schemeClr val="tx1"/>
                </a:solidFill>
              </a:rPr>
              <a:t>!</a:t>
            </a:r>
            <a:endParaRPr lang="de-DE" sz="2000" b="1">
              <a:solidFill>
                <a:schemeClr val="tx1"/>
              </a:solidFill>
            </a:endParaRPr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10" hidden="0"/>
          <p:cNvSpPr>
            <a:spLocks noGrp="1"/>
          </p:cNvSpPr>
          <p:nvPr isPhoto="0" userDrawn="0"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  <a:endParaRPr/>
          </a:p>
        </p:txBody>
      </p:sp>
      <p:sp>
        <p:nvSpPr>
          <p:cNvPr id="8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9" name="Textfeld 19" hidden="0"/>
          <p:cNvSpPr txBox="1"/>
          <p:nvPr isPhoto="0"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e-mail</a:t>
            </a:r>
            <a:endParaRPr lang="de-DE">
              <a:solidFill>
                <a:schemeClr val="tx1"/>
              </a:solidFill>
            </a:endParaRPr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phone</a:t>
            </a:r>
            <a:r>
              <a:rPr lang="de-DE">
                <a:solidFill>
                  <a:schemeClr val="tx1"/>
                </a:solidFill>
              </a:rPr>
              <a:t>	+49 (0) 711 685-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www.</a:t>
            </a:r>
            <a:endParaRPr/>
          </a:p>
        </p:txBody>
      </p:sp>
      <p:sp>
        <p:nvSpPr>
          <p:cNvPr id="10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2" name="Textfeld 22" hidden="0"/>
          <p:cNvSpPr txBox="1"/>
          <p:nvPr isPhoto="0"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University </a:t>
            </a:r>
            <a:r>
              <a:rPr lang="de-DE">
                <a:solidFill>
                  <a:schemeClr val="tx1"/>
                </a:solidFill>
              </a:rPr>
              <a:t>of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Stuttgart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4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5" name="ITLR Logo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6" name="Grafik 25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Institute_Schlussfolie blau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 hidden="0"/>
          <p:cNvSpPr/>
          <p:nvPr isPhoto="0"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feld 15" hidden="0"/>
          <p:cNvSpPr txBox="1"/>
          <p:nvPr isPhoto="0"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bg1"/>
                </a:solidFill>
              </a:rPr>
              <a:t>Thank</a:t>
            </a:r>
            <a:r>
              <a:rPr lang="de-DE" sz="2000" b="1">
                <a:solidFill>
                  <a:schemeClr val="bg1"/>
                </a:solidFill>
              </a:rPr>
              <a:t> </a:t>
            </a:r>
            <a:r>
              <a:rPr lang="de-DE" sz="2000" b="1">
                <a:solidFill>
                  <a:schemeClr val="bg1"/>
                </a:solidFill>
              </a:rPr>
              <a:t>you</a:t>
            </a:r>
            <a:r>
              <a:rPr lang="de-DE" sz="2000" b="1">
                <a:solidFill>
                  <a:schemeClr val="bg1"/>
                </a:solidFill>
              </a:rPr>
              <a:t>!</a:t>
            </a:r>
            <a:endParaRPr lang="de-DE" sz="2000" b="1">
              <a:solidFill>
                <a:schemeClr val="bg1"/>
              </a:solidFill>
            </a:endParaRPr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Textplatzhalter 10" hidden="0"/>
          <p:cNvSpPr>
            <a:spLocks noGrp="1"/>
          </p:cNvSpPr>
          <p:nvPr isPhoto="0" userDrawn="0"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Pfaffenwaldring 31, 70569 Stuttgart</a:t>
            </a:r>
            <a:endParaRPr lang="de-DE"/>
          </a:p>
        </p:txBody>
      </p:sp>
      <p:sp>
        <p:nvSpPr>
          <p:cNvPr id="9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10" name="Textfeld 20" hidden="0"/>
          <p:cNvSpPr txBox="1"/>
          <p:nvPr isPhoto="0"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e-mail</a:t>
            </a:r>
            <a:r>
              <a:rPr lang="de-DE">
                <a:solidFill>
                  <a:schemeClr val="bg1"/>
                </a:solidFill>
              </a:rPr>
              <a:t>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phone</a:t>
            </a:r>
            <a:r>
              <a:rPr lang="de-DE">
                <a:solidFill>
                  <a:schemeClr val="bg1"/>
                </a:solidFill>
              </a:rPr>
              <a:t>	+49 (0) 711 685-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www.</a:t>
            </a:r>
            <a:endParaRPr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62321</a:t>
            </a:r>
            <a:endParaRPr lang="de-DE"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3" name="Textfeld 23" hidden="0"/>
          <p:cNvSpPr txBox="1"/>
          <p:nvPr isPhoto="0"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University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of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Stuttgart</a:t>
            </a:r>
            <a:endParaRPr/>
          </a:p>
        </p:txBody>
      </p:sp>
      <p:sp>
        <p:nvSpPr>
          <p:cNvPr id="14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5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6" name="ITLR Logo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3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7" name="Grafik 18" hidden="0"/>
          <p:cNvPicPr>
            <a:picLocks noChangeAspect="1"/>
          </p:cNvPicPr>
          <p:nvPr isPhoto="0" userDrawn="1"/>
        </p:nvPicPr>
        <p:blipFill>
          <a:blip r:embed="rId4">
            <a:biLevel thresh="25000"/>
          </a:blip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userDrawn="1">
  <p:cSld name="1_Titel 3 Institute Bild im Kreis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0"/>
            <a:ext cx="9144000" cy="4307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6" name="Textplatzhalter 6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388205" y="1618406"/>
            <a:ext cx="4536000" cy="252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7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42156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sp>
        <p:nvSpPr>
          <p:cNvPr id="8" name="ITLR Logo" hidden="0"/>
          <p:cNvSpPr>
            <a:spLocks noGrp="1"/>
          </p:cNvSpPr>
          <p:nvPr isPhoto="0" userDrawn="0">
            <p:ph type="pic" sz="quarter" idx="19" hasCustomPrompt="0"/>
          </p:nvPr>
        </p:nvSpPr>
        <p:spPr bwMode="auto">
          <a:xfrm>
            <a:off x="0" y="5066999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9" name="Grafik 13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0" name="Ellipse 14" hidden="0"/>
          <p:cNvSpPr/>
          <p:nvPr isPhoto="0" userDrawn="1"/>
        </p:nvSpPr>
        <p:spPr bwMode="auto">
          <a:xfrm>
            <a:off x="5919883" y="699411"/>
            <a:ext cx="3600000" cy="3600000"/>
          </a:xfrm>
          <a:prstGeom prst="ellipse">
            <a:avLst/>
          </a:prstGeom>
          <a:solidFill>
            <a:srgbClr val="00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/>
            <a:noAutofit/>
          </a:bodyPr>
          <a:lstStyle>
            <a:defPPr>
              <a:defRPr lang="en-US"/>
            </a:defPPr>
            <a:lvl1pPr marL="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Bildplatzhalter 10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5462823" y="3027552"/>
            <a:ext cx="1646721" cy="1646721"/>
          </a:xfrm>
          <a:prstGeom prst="rect">
            <a:avLst/>
          </a:prstGeom>
        </p:spPr>
      </p:pic>
      <p:sp>
        <p:nvSpPr>
          <p:cNvPr id="12" name="Textplatzhalter 7" hidden="0"/>
          <p:cNvSpPr>
            <a:spLocks noGrp="1"/>
          </p:cNvSpPr>
          <p:nvPr isPhoto="0" userDrawn="0">
            <p:ph type="body" sz="quarter" idx="20" hasCustomPrompt="1"/>
          </p:nvPr>
        </p:nvSpPr>
        <p:spPr bwMode="auto">
          <a:xfrm>
            <a:off x="541338" y="4368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</p:spTree>
  </p:cSld>
  <p:clrMapOvr>
    <a:overrideClrMapping accent1="accent1" accent2="accent2" accent3="accent3" accent4="accent4" accent5="accent5" accent6="accent6" bg1="lt1" bg2="lt2" folHlink="folHlink" hlink="hlink" tx1="dk1" tx2="dk2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Institute_Schlussfoli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Textfeld 15" hidden="0"/>
          <p:cNvSpPr txBox="1"/>
          <p:nvPr isPhoto="0"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tx1"/>
                </a:solidFill>
              </a:rPr>
              <a:t>Thank</a:t>
            </a:r>
            <a:r>
              <a:rPr lang="de-DE" sz="2000" b="1">
                <a:solidFill>
                  <a:schemeClr val="tx1"/>
                </a:solidFill>
              </a:rPr>
              <a:t> </a:t>
            </a:r>
            <a:r>
              <a:rPr lang="de-DE" sz="2000" b="1">
                <a:solidFill>
                  <a:schemeClr val="tx1"/>
                </a:solidFill>
              </a:rPr>
              <a:t>you</a:t>
            </a:r>
            <a:r>
              <a:rPr lang="de-DE" sz="2000" b="1">
                <a:solidFill>
                  <a:schemeClr val="tx1"/>
                </a:solidFill>
              </a:rPr>
              <a:t>!</a:t>
            </a:r>
            <a:endParaRPr lang="de-DE" sz="2000" b="1">
              <a:solidFill>
                <a:schemeClr val="tx1"/>
              </a:solidFill>
            </a:endParaRPr>
          </a:p>
        </p:txBody>
      </p:sp>
      <p:sp>
        <p:nvSpPr>
          <p:cNvPr id="6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7" name="Textplatzhalter 10" hidden="0"/>
          <p:cNvSpPr>
            <a:spLocks noGrp="1"/>
          </p:cNvSpPr>
          <p:nvPr isPhoto="0" userDrawn="0"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  <a:endParaRPr/>
          </a:p>
        </p:txBody>
      </p:sp>
      <p:sp>
        <p:nvSpPr>
          <p:cNvPr id="8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Name</a:t>
            </a:r>
            <a:endParaRPr/>
          </a:p>
        </p:txBody>
      </p:sp>
      <p:sp>
        <p:nvSpPr>
          <p:cNvPr id="9" name="Textfeld 19" hidden="0"/>
          <p:cNvSpPr txBox="1"/>
          <p:nvPr isPhoto="0"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e-mail</a:t>
            </a:r>
            <a:endParaRPr lang="de-DE">
              <a:solidFill>
                <a:schemeClr val="tx1"/>
              </a:solidFill>
            </a:endParaRPr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phone</a:t>
            </a:r>
            <a:r>
              <a:rPr lang="de-DE">
                <a:solidFill>
                  <a:schemeClr val="tx1"/>
                </a:solidFill>
              </a:rPr>
              <a:t>	+49 (0) 711 685-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www.</a:t>
            </a:r>
            <a:endParaRPr/>
          </a:p>
        </p:txBody>
      </p:sp>
      <p:sp>
        <p:nvSpPr>
          <p:cNvPr id="10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2" name="Textfeld 22" hidden="0"/>
          <p:cNvSpPr txBox="1"/>
          <p:nvPr isPhoto="0"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tx1"/>
                </a:solidFill>
              </a:rPr>
              <a:t>University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of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Stuttgart</a:t>
            </a:r>
            <a:endParaRPr/>
          </a:p>
        </p:txBody>
      </p:sp>
      <p:sp>
        <p:nvSpPr>
          <p:cNvPr id="13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/>
          </a:p>
        </p:txBody>
      </p:sp>
      <p:sp>
        <p:nvSpPr>
          <p:cNvPr id="14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5" name="ITLR Logo" hidden="0"/>
          <p:cNvSpPr>
            <a:spLocks noGrp="1"/>
          </p:cNvSpPr>
          <p:nvPr isPhoto="0" userDrawn="0">
            <p:ph type="pic" sz="quarter" idx="21" hasCustomPrompt="0"/>
          </p:nvPr>
        </p:nvSpPr>
        <p:spPr bwMode="auto">
          <a:xfrm>
            <a:off x="7416000" y="5067000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6" name="Grafik 26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  <p:pic>
        <p:nvPicPr>
          <p:cNvPr id="17" name="Grafik 27" hidden="0"/>
          <p:cNvPicPr>
            <a:picLocks noChangeAspect="1"/>
          </p:cNvPicPr>
          <p:nvPr isPhoto="0" userDrawn="1"/>
        </p:nvPicPr>
        <p:blipFill>
          <a:blip r:embed="rId4"/>
          <a:stretch/>
        </p:blipFill>
        <p:spPr bwMode="auto">
          <a:xfrm>
            <a:off x="396000" y="5227408"/>
            <a:ext cx="946007" cy="327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Institute_Schlussfolie blau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k object 16" hidden="0"/>
          <p:cNvSpPr/>
          <p:nvPr isPhoto="0" userDrawn="1"/>
        </p:nvSpPr>
        <p:spPr bwMode="auto">
          <a:xfrm>
            <a:off x="0" y="0"/>
            <a:ext cx="9144000" cy="5715000"/>
          </a:xfrm>
          <a:prstGeom prst="rect">
            <a:avLst/>
          </a:prstGeom>
          <a:blipFill>
            <a:blip r:embed="rId2"/>
            <a:stretch/>
          </a:blipFill>
        </p:spPr>
        <p:txBody>
          <a:bodyPr wrap="square" lIns="0" tIns="0" rIns="0" bIns="0" rtlCol="0"/>
          <a:lstStyle/>
          <a:p>
            <a:pPr>
              <a:defRPr/>
            </a:pPr>
            <a:endParaRPr lang="de-DE"/>
          </a:p>
        </p:txBody>
      </p:sp>
      <p:sp>
        <p:nvSpPr>
          <p:cNvPr id="5" name="Bildplatzhalter 7" hidden="0"/>
          <p:cNvSpPr>
            <a:spLocks noChangeAspect="1" noGrp="1"/>
          </p:cNvSpPr>
          <p:nvPr isPhoto="0" userDrawn="0">
            <p:ph type="pic" sz="quarter" idx="14" hasCustomPrompt="0"/>
          </p:nvPr>
        </p:nvSpPr>
        <p:spPr bwMode="auto"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Textfeld 15" hidden="0"/>
          <p:cNvSpPr txBox="1"/>
          <p:nvPr isPhoto="0" userDrawn="1"/>
        </p:nvSpPr>
        <p:spPr bwMode="auto"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 sz="2000" b="1">
                <a:solidFill>
                  <a:schemeClr val="bg1"/>
                </a:solidFill>
              </a:rPr>
              <a:t>Thank</a:t>
            </a:r>
            <a:r>
              <a:rPr lang="de-DE" sz="2000" b="1">
                <a:solidFill>
                  <a:schemeClr val="bg1"/>
                </a:solidFill>
              </a:rPr>
              <a:t> </a:t>
            </a:r>
            <a:r>
              <a:rPr lang="de-DE" sz="2000" b="1">
                <a:solidFill>
                  <a:schemeClr val="bg1"/>
                </a:solidFill>
              </a:rPr>
              <a:t>you</a:t>
            </a:r>
            <a:r>
              <a:rPr lang="de-DE" sz="2000" b="1">
                <a:solidFill>
                  <a:schemeClr val="bg1"/>
                </a:solidFill>
              </a:rPr>
              <a:t>!</a:t>
            </a:r>
            <a:endParaRPr lang="de-DE" sz="2000" b="1">
              <a:solidFill>
                <a:schemeClr val="bg1"/>
              </a:solidFill>
            </a:endParaRPr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Textplatzhalter 10" hidden="0"/>
          <p:cNvSpPr>
            <a:spLocks noGrp="1"/>
          </p:cNvSpPr>
          <p:nvPr isPhoto="0" userDrawn="0">
            <p:ph type="body" sz="quarter" idx="20" hasCustomPrompt="1"/>
          </p:nvPr>
        </p:nvSpPr>
        <p:spPr bwMode="auto">
          <a:xfrm>
            <a:off x="2174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</a:t>
            </a:r>
            <a:endParaRPr lang="de-DE"/>
          </a:p>
        </p:txBody>
      </p:sp>
      <p:sp>
        <p:nvSpPr>
          <p:cNvPr id="9" name="Textplatzhalter 10" hidden="0"/>
          <p:cNvSpPr>
            <a:spLocks noGrp="1"/>
          </p:cNvSpPr>
          <p:nvPr isPhoto="0" userDrawn="0">
            <p:ph type="body" sz="quarter" idx="15" hasCustomPrompt="1"/>
          </p:nvPr>
        </p:nvSpPr>
        <p:spPr bwMode="auto"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asd</a:t>
            </a:r>
            <a:endParaRPr lang="de-DE"/>
          </a:p>
        </p:txBody>
      </p:sp>
      <p:sp>
        <p:nvSpPr>
          <p:cNvPr id="10" name="Textfeld 20" hidden="0"/>
          <p:cNvSpPr txBox="1"/>
          <p:nvPr isPhoto="0" userDrawn="1"/>
        </p:nvSpPr>
        <p:spPr bwMode="auto">
          <a:xfrm>
            <a:off x="2174400" y="2757600"/>
            <a:ext cx="2211862" cy="8089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e-mail</a:t>
            </a:r>
            <a:r>
              <a:rPr lang="de-DE">
                <a:solidFill>
                  <a:schemeClr val="bg1"/>
                </a:solidFill>
              </a:rPr>
              <a:t>	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phone</a:t>
            </a:r>
            <a:r>
              <a:rPr lang="de-DE">
                <a:solidFill>
                  <a:schemeClr val="bg1"/>
                </a:solidFill>
              </a:rPr>
              <a:t>	+49 (0) 711 685-</a:t>
            </a:r>
            <a:endParaRPr/>
          </a:p>
          <a:p>
            <a:pPr marL="0" marR="0" lvl="0" indent="0" algn="l" defTabSz="685800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Tx/>
              <a:buFont typeface="Arial"/>
              <a:buNone/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www.</a:t>
            </a:r>
            <a:endParaRPr/>
          </a:p>
        </p:txBody>
      </p:sp>
      <p:sp>
        <p:nvSpPr>
          <p:cNvPr id="11" name="Textplatzhalter 10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32913" y="3000220"/>
            <a:ext cx="64926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###-##</a:t>
            </a:r>
            <a:endParaRPr/>
          </a:p>
        </p:txBody>
      </p:sp>
      <p:sp>
        <p:nvSpPr>
          <p:cNvPr id="12" name="Textplatzhalter 10" hidden="0"/>
          <p:cNvSpPr>
            <a:spLocks noGrp="1"/>
          </p:cNvSpPr>
          <p:nvPr isPhoto="0" userDrawn="0">
            <p:ph type="body" sz="quarter" idx="17" hasCustomPrompt="1"/>
          </p:nvPr>
        </p:nvSpPr>
        <p:spPr bwMode="auto">
          <a:xfrm>
            <a:off x="2556000" y="3249157"/>
            <a:ext cx="1926181" cy="177337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3" name="Textfeld 23" hidden="0"/>
          <p:cNvSpPr txBox="1"/>
          <p:nvPr isPhoto="0" userDrawn="1"/>
        </p:nvSpPr>
        <p:spPr bwMode="auto">
          <a:xfrm>
            <a:off x="2174400" y="3693600"/>
            <a:ext cx="2500012" cy="2186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  <a:defRPr/>
            </a:pPr>
            <a:r>
              <a:rPr lang="de-DE">
                <a:solidFill>
                  <a:schemeClr val="bg1"/>
                </a:solidFill>
              </a:rPr>
              <a:t>University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of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Stuttgart</a:t>
            </a:r>
            <a:endParaRPr lang="de-DE">
              <a:solidFill>
                <a:schemeClr val="bg1"/>
              </a:solidFill>
            </a:endParaRPr>
          </a:p>
        </p:txBody>
      </p:sp>
      <p:sp>
        <p:nvSpPr>
          <p:cNvPr id="14" name="Textplatzhalter 10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2174400" y="391229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Abteilung oder Institutsname</a:t>
            </a:r>
            <a:endParaRPr lang="de-DE"/>
          </a:p>
        </p:txBody>
      </p:sp>
      <p:sp>
        <p:nvSpPr>
          <p:cNvPr id="15" name="Textplatzhalter 10" hidden="0"/>
          <p:cNvSpPr>
            <a:spLocks noGrp="1"/>
          </p:cNvSpPr>
          <p:nvPr isPhoto="0" userDrawn="0">
            <p:ph type="body" sz="quarter" idx="19" hasCustomPrompt="1"/>
          </p:nvPr>
        </p:nvSpPr>
        <p:spPr bwMode="auto">
          <a:xfrm>
            <a:off x="2707200" y="27576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Adresse eingeben</a:t>
            </a:r>
            <a:endParaRPr/>
          </a:p>
        </p:txBody>
      </p:sp>
      <p:sp>
        <p:nvSpPr>
          <p:cNvPr id="16" name="Bildplatzhalter 28" hidden="0"/>
          <p:cNvSpPr>
            <a:spLocks noChangeAspect="1" noGrp="1"/>
          </p:cNvSpPr>
          <p:nvPr isPhoto="0" userDrawn="0">
            <p:ph type="pic" sz="quarter" idx="28" hasCustomPrompt="0"/>
          </p:nvPr>
        </p:nvSpPr>
        <p:spPr bwMode="auto">
          <a:xfrm>
            <a:off x="0" y="5067000"/>
            <a:ext cx="1727274" cy="648000"/>
          </a:xfrm>
          <a:custGeom>
            <a:avLst/>
            <a:gdLst>
              <a:gd name="connsiteX0" fmla="*/ 478437 w 1727274"/>
              <a:gd name="connsiteY0" fmla="*/ 0 h 648000"/>
              <a:gd name="connsiteX1" fmla="*/ 1659060 w 1727274"/>
              <a:gd name="connsiteY1" fmla="*/ 556778 h 648000"/>
              <a:gd name="connsiteX2" fmla="*/ 1727274 w 1727274"/>
              <a:gd name="connsiteY2" fmla="*/ 648000 h 648000"/>
              <a:gd name="connsiteX3" fmla="*/ 0 w 1727274"/>
              <a:gd name="connsiteY3" fmla="*/ 648000 h 648000"/>
              <a:gd name="connsiteX4" fmla="*/ 0 w 1727274"/>
              <a:gd name="connsiteY4" fmla="*/ 77793 h 648000"/>
              <a:gd name="connsiteX5" fmla="*/ 132906 w 1727274"/>
              <a:gd name="connsiteY5" fmla="*/ 39179 h 648000"/>
              <a:gd name="connsiteX6" fmla="*/ 478437 w 1727274"/>
              <a:gd name="connsiteY6" fmla="*/ 0 h 6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7274" h="648000" fill="norm" stroke="1" extrusionOk="0">
                <a:moveTo>
                  <a:pt x="478437" y="0"/>
                </a:moveTo>
                <a:cubicBezTo>
                  <a:pt x="953747" y="0"/>
                  <a:pt x="1378435" y="216740"/>
                  <a:pt x="1659060" y="556778"/>
                </a:cubicBezTo>
                <a:lnTo>
                  <a:pt x="1727274" y="648000"/>
                </a:lnTo>
                <a:lnTo>
                  <a:pt x="0" y="648000"/>
                </a:lnTo>
                <a:lnTo>
                  <a:pt x="0" y="77793"/>
                </a:lnTo>
                <a:lnTo>
                  <a:pt x="132906" y="39179"/>
                </a:lnTo>
                <a:cubicBezTo>
                  <a:pt x="243946" y="13547"/>
                  <a:pt x="359610" y="0"/>
                  <a:pt x="478437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tIns="0">
            <a:noAutofit/>
          </a:bodyPr>
          <a:lstStyle>
            <a:lvl1pPr marL="0" indent="0" algn="ctr">
              <a:buNone/>
              <a:defRPr sz="1000"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pic>
        <p:nvPicPr>
          <p:cNvPr id="17" name="Grafik 26" hidden="0"/>
          <p:cNvPicPr>
            <a:picLocks noChangeAspect="1"/>
          </p:cNvPicPr>
          <p:nvPr isPhoto="0" userDrawn="1"/>
        </p:nvPicPr>
        <p:blipFill>
          <a:blip r:embed="rId3">
            <a:biLevel thresh="25000"/>
          </a:blip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Titel 4 Institute Bild im Krei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5" hidden="0"/>
          <p:cNvSpPr/>
          <p:nvPr isPhoto="0" userDrawn="1"/>
        </p:nvSpPr>
        <p:spPr bwMode="auto"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5" name="Bildplatzhalter 4" hidden="0"/>
          <p:cNvSpPr>
            <a:spLocks noGrp="1"/>
          </p:cNvSpPr>
          <p:nvPr isPhoto="0" userDrawn="0">
            <p:ph type="pic" sz="quarter" idx="15" hasCustomPrompt="0"/>
          </p:nvPr>
        </p:nvSpPr>
        <p:spPr bwMode="auto"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6" name="Bildplatzhalter 6" hidden="0"/>
          <p:cNvSpPr>
            <a:spLocks noChangeAspect="1" noGrp="1"/>
          </p:cNvSpPr>
          <p:nvPr isPhoto="0" userDrawn="0">
            <p:ph type="pic" sz="quarter" idx="14" hasCustomPrompt="1"/>
          </p:nvPr>
        </p:nvSpPr>
        <p:spPr bwMode="auto"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/>
            </a:lvl1pPr>
          </a:lstStyle>
          <a:p>
            <a:pPr>
              <a:defRPr/>
            </a:pPr>
            <a:r>
              <a:rPr lang="de-DE"/>
              <a:t>Sublogo</a:t>
            </a:r>
            <a:r>
              <a:rPr lang="de-DE"/>
              <a:t> einfügen</a:t>
            </a:r>
            <a:endParaRPr/>
          </a:p>
        </p:txBody>
      </p:sp>
      <p:sp>
        <p:nvSpPr>
          <p:cNvPr id="7" name="Textplatzhalter 9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/>
            </a:lvl1pPr>
          </a:lstStyle>
          <a:p>
            <a:pPr lvl="0">
              <a:defRPr/>
            </a:pPr>
            <a:r>
              <a:rPr lang="de-DE"/>
              <a:t>Institute </a:t>
            </a:r>
            <a:r>
              <a:rPr lang="de-DE"/>
              <a:t>of</a:t>
            </a:r>
            <a:r>
              <a:rPr lang="de-DE"/>
              <a:t> Aerospace </a:t>
            </a:r>
            <a:r>
              <a:rPr lang="de-DE"/>
              <a:t>Thermodynamics</a:t>
            </a:r>
            <a:r>
              <a:rPr lang="de-DE"/>
              <a:t> (ITLR)</a:t>
            </a:r>
            <a:endParaRPr lang="de-DE"/>
          </a:p>
        </p:txBody>
      </p:sp>
      <p:sp>
        <p:nvSpPr>
          <p:cNvPr id="8" name="Textplatzhalter 6" hidden="0"/>
          <p:cNvSpPr>
            <a:spLocks noGrp="1"/>
          </p:cNvSpPr>
          <p:nvPr isPhoto="0" userDrawn="0">
            <p:ph type="body" sz="quarter" idx="16" hasCustomPrompt="1"/>
          </p:nvPr>
        </p:nvSpPr>
        <p:spPr bwMode="auto">
          <a:xfrm>
            <a:off x="388207" y="1618407"/>
            <a:ext cx="4534828" cy="198000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4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9" name="Textplatzhalter 7" hidden="0"/>
          <p:cNvSpPr>
            <a:spLocks noGrp="1"/>
          </p:cNvSpPr>
          <p:nvPr isPhoto="0" userDrawn="0">
            <p:ph type="body" sz="quarter" idx="18" hasCustomPrompt="1"/>
          </p:nvPr>
        </p:nvSpPr>
        <p:spPr bwMode="auto">
          <a:xfrm>
            <a:off x="388938" y="3690000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 lang="de-DE"/>
          </a:p>
        </p:txBody>
      </p:sp>
      <p:sp>
        <p:nvSpPr>
          <p:cNvPr id="10" name="ITLR Logo" hidden="0"/>
          <p:cNvSpPr>
            <a:spLocks noGrp="1"/>
          </p:cNvSpPr>
          <p:nvPr isPhoto="0" userDrawn="0">
            <p:ph type="pic" sz="quarter" idx="17" hasCustomPrompt="0"/>
          </p:nvPr>
        </p:nvSpPr>
        <p:spPr bwMode="auto">
          <a:xfrm>
            <a:off x="0" y="4431601"/>
            <a:ext cx="1728000" cy="648000"/>
          </a:xfrm>
          <a:prstGeom prst="rect">
            <a:avLst/>
          </a:prstGeom>
          <a:blipFill>
            <a:blip r:embed="rId2"/>
            <a:stretch/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de-DE"/>
          </a:p>
        </p:txBody>
      </p:sp>
      <p:pic>
        <p:nvPicPr>
          <p:cNvPr id="11" name="Grafik 11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98334" y="344529"/>
            <a:ext cx="2136071" cy="4319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el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de-DE"/>
          </a:p>
        </p:txBody>
      </p:sp>
      <p:sp>
        <p:nvSpPr>
          <p:cNvPr id="5" name="Textplatzhalter 7" hidden="0"/>
          <p:cNvSpPr>
            <a:spLocks noGrp="1"/>
          </p:cNvSpPr>
          <p:nvPr isPhoto="0" userDrawn="0">
            <p:ph type="body" sz="quarter" idx="13" hasCustomPrompt="1"/>
          </p:nvPr>
        </p:nvSpPr>
        <p:spPr bwMode="auto"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/>
            </a:lvl1pPr>
          </a:lstStyle>
          <a:p>
            <a:pPr lvl="0">
              <a:defRPr/>
            </a:pPr>
            <a:r>
              <a:rPr lang="de-DE"/>
              <a:t>Untertitel durch Klicken bearbeiten</a:t>
            </a:r>
            <a:endParaRPr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7510071" y="5312860"/>
            <a:ext cx="757003" cy="3164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4B63F21F-1105-4D0D-8AC6-68618345485A}" type="datetime1">
              <a:rPr lang="de-DE"/>
              <a:t/>
            </a:fld>
            <a:endParaRPr lang="de-DE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1272693" y="5355653"/>
            <a:ext cx="6074402" cy="2308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430050" y="5312862"/>
            <a:ext cx="498049" cy="316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1844A177-27DE-41C2-AAF3-74B3BF73A6E8}" type="slidenum">
              <a:rPr lang="de-DE"/>
              <a:t/>
            </a:fld>
            <a:endParaRPr lang="de-DE"/>
          </a:p>
        </p:txBody>
      </p:sp>
      <p:pic>
        <p:nvPicPr>
          <p:cNvPr id="9" name="Grafik 17" hidden="0"/>
          <p:cNvPicPr>
            <a:picLocks noChangeAspect="1"/>
          </p:cNvPicPr>
          <p:nvPr isPhoto="0" userDrawn="1"/>
        </p:nvPicPr>
        <p:blipFill>
          <a:blip r:embed="rId2"/>
          <a:stretch/>
        </p:blipFill>
        <p:spPr bwMode="auto">
          <a:xfrm>
            <a:off x="215899" y="5302092"/>
            <a:ext cx="946007" cy="327183"/>
          </a:xfrm>
          <a:prstGeom prst="rect">
            <a:avLst/>
          </a:prstGeom>
        </p:spPr>
      </p:pic>
      <p:sp>
        <p:nvSpPr>
          <p:cNvPr id="10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DE"/>
          </a:p>
        </p:txBody>
      </p:sp>
    </p:spTree>
  </p:cSld>
  <p:clrMapOvr>
    <a:overrideClrMapping accent1="accent1" accent2="accent2" accent3="accent3" accent4="accent4" accent5="accent5" accent6="accent6" bg1="lt1" bg2="lt2" folHlink="folHlink" hlink="hlink" tx1="dk1" tx2="dk2"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7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chemeClr val="bg1"/>
        </a:solid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68313" y="1057275"/>
            <a:ext cx="8243887" cy="417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7754400" y="5418000"/>
            <a:ext cx="5328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/>
            </a:lvl1pPr>
          </a:lstStyle>
          <a:p>
            <a:pPr>
              <a:defRPr/>
            </a:pPr>
            <a:fld id="{C4302CA5-D1B2-439B-B76C-5B59A6A4782E}" type="datetime1">
              <a:rPr lang="de-DE"/>
              <a:t/>
            </a:fld>
            <a:endParaRPr lang="en-US"/>
          </a:p>
        </p:txBody>
      </p:sp>
      <p:sp>
        <p:nvSpPr>
          <p:cNvPr id="6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466725" y="5418000"/>
            <a:ext cx="6063501" cy="126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Interface resolved simulations: LES of a square duct with a porous bottom section</a:t>
            </a:r>
            <a:endParaRPr lang="en-US"/>
          </a:p>
        </p:txBody>
      </p:sp>
      <p:sp>
        <p:nvSpPr>
          <p:cNvPr id="7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8489000" y="5418000"/>
            <a:ext cx="2232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E82CC3C-1DC0-4FDA-9590-6CC506AB67F8}" type="slidenum">
              <a:rPr lang="en-US"/>
              <a:t/>
            </a:fld>
            <a:endParaRPr lang="en-US"/>
          </a:p>
        </p:txBody>
      </p:sp>
      <p:sp>
        <p:nvSpPr>
          <p:cNvPr id="8" name="Titelplatzhalter 6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6724" y="396000"/>
            <a:ext cx="8245475" cy="57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</p:sldLayoutIdLst>
  <p:hf dt="1" ftr="1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18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120000"/>
        </a:lnSpc>
        <a:spcBef>
          <a:spcPts val="750"/>
        </a:spcBef>
        <a:buClr>
          <a:schemeClr val="accent1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720724" indent="-184150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685800">
        <a:lnSpc>
          <a:spcPct val="120000"/>
        </a:lnSpc>
        <a:spcBef>
          <a:spcPts val="375"/>
        </a:spcBef>
        <a:buClr>
          <a:schemeClr val="tx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5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66723" y="1881550"/>
            <a:ext cx="8245474" cy="576000"/>
          </a:xfrm>
        </p:spPr>
        <p:txBody>
          <a:bodyPr/>
          <a:lstStyle/>
          <a:p>
            <a:pPr algn="ctr">
              <a:defRPr/>
            </a:pP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Summer School 2021  </a:t>
            </a:r>
            <a:b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coupling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free-flow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and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pore-flow</a:t>
            </a:r>
            <a:br>
              <a:rPr sz="1800"/>
            </a:br>
            <a:r>
              <a:rPr sz="1800"/>
              <a:t>or</a:t>
            </a:r>
            <a:br>
              <a:rPr sz="1800"/>
            </a:br>
            <a:r>
              <a:rPr sz="1800"/>
              <a:t>How to average pore scale results ’correct’ to get effective parameters?</a:t>
            </a:r>
            <a:br>
              <a:rPr sz="1800"/>
            </a:br>
            <a:br>
              <a:rPr sz="1800"/>
            </a:br>
            <a:r>
              <a:rPr sz="1800"/>
              <a:t>! please edit this document !</a:t>
            </a:r>
            <a:br>
              <a:rPr sz="1800"/>
            </a:br>
            <a:r>
              <a:rPr sz="1800"/>
              <a:t>(write all your ideas to the slides)</a:t>
            </a:r>
            <a:endParaRPr sz="1800"/>
          </a:p>
        </p:txBody>
      </p:sp>
      <p:sp>
        <p:nvSpPr>
          <p:cNvPr id="5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4F9DD4FD-4ADD-1A88-3D80-E8172B2A3A4A}" type="datetime1">
              <a:rPr lang="de-DE"/>
              <a:t/>
            </a:fld>
            <a:endParaRPr lang="de-DE"/>
          </a:p>
        </p:txBody>
      </p:sp>
      <p:sp>
        <p:nvSpPr>
          <p:cNvPr id="6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fld id="{B4D4BFCC-557C-ABDA-FA7A-32854A873E5C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Why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has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free-flow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to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be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coupled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to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pore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-flow</a:t>
            </a:r>
            <a:r>
              <a:rPr lang="de-DE" sz="18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</a:t>
            </a:r>
            <a:endParaRPr/>
          </a:p>
        </p:txBody>
      </p:sp>
      <p:sp>
        <p:nvSpPr>
          <p:cNvPr id="5" name="Datumsplatzhalt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/>
        <p:txBody>
          <a:bodyPr/>
          <a:lstStyle/>
          <a:p>
            <a:pPr>
              <a:defRPr/>
            </a:pPr>
            <a:fld id="{4B63F21F-1105-4D0D-8AC6-68618345485A}" type="datetime1">
              <a:rPr lang="de-DE"/>
              <a:t/>
            </a:fld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/>
        <p:txBody>
          <a:bodyPr/>
          <a:lstStyle/>
          <a:p>
            <a:pPr>
              <a:defRPr/>
            </a:pPr>
            <a:fld id="{1844A177-27DE-41C2-AAF3-74B3BF73A6E8}" type="slidenum">
              <a:rPr lang="de-DE"/>
              <a:t/>
            </a:fld>
            <a:endParaRPr lang="de-DE"/>
          </a:p>
        </p:txBody>
      </p:sp>
      <p:sp>
        <p:nvSpPr>
          <p:cNvPr id="7" name="Inhaltsplatzhalter 6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468312" y="795118"/>
            <a:ext cx="8243886" cy="4176712"/>
          </a:xfrm>
        </p:spPr>
        <p:txBody>
          <a:bodyPr/>
          <a:lstStyle/>
          <a:p>
            <a:pPr>
              <a:buFont typeface="Wingdings"/>
              <a:buChar char="Ø"/>
              <a:defRPr/>
            </a:pPr>
            <a:r>
              <a:rPr lang="de-DE"/>
              <a:t>Different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concepts</a:t>
            </a:r>
            <a:r>
              <a:rPr lang="de-DE"/>
              <a:t>:</a:t>
            </a:r>
            <a:endParaRPr lang="en-GB"/>
          </a:p>
        </p:txBody>
      </p:sp>
      <p:pic>
        <p:nvPicPr>
          <p:cNvPr id="8" name="Grafik 9" hidden="0"/>
          <p:cNvPicPr>
            <a:picLocks noChangeAspect="1"/>
          </p:cNvPicPr>
          <p:nvPr isPhoto="0" userDrawn="0"/>
        </p:nvPicPr>
        <p:blipFill>
          <a:blip r:embed="rId2"/>
          <a:srcRect l="0" t="0" r="77329" b="0"/>
          <a:stretch/>
        </p:blipFill>
        <p:spPr bwMode="auto">
          <a:xfrm>
            <a:off x="608559" y="1235553"/>
            <a:ext cx="1297712" cy="2403545"/>
          </a:xfrm>
          <a:prstGeom prst="rect">
            <a:avLst/>
          </a:prstGeom>
        </p:spPr>
      </p:pic>
      <p:sp>
        <p:nvSpPr>
          <p:cNvPr id="9" name="Textfeld 10" hidden="0"/>
          <p:cNvSpPr txBox="1"/>
          <p:nvPr isPhoto="0" userDrawn="0"/>
        </p:nvSpPr>
        <p:spPr bwMode="auto">
          <a:xfrm>
            <a:off x="188688" y="3807294"/>
            <a:ext cx="227874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Pore </a:t>
            </a:r>
            <a:r>
              <a:rPr lang="de-DE" sz="1200"/>
              <a:t>resolved</a:t>
            </a:r>
            <a:endParaRPr lang="de-DE" sz="1200"/>
          </a:p>
          <a:p>
            <a:pPr marL="171450" indent="-171450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Very</a:t>
            </a:r>
            <a:r>
              <a:rPr lang="de-DE" sz="1200"/>
              <a:t> expensive</a:t>
            </a:r>
            <a:endParaRPr/>
          </a:p>
          <a:p>
            <a:pPr marL="171450" indent="-171450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No</a:t>
            </a:r>
            <a:r>
              <a:rPr lang="de-DE" sz="1200"/>
              <a:t> </a:t>
            </a:r>
            <a:r>
              <a:rPr lang="de-DE" sz="1200"/>
              <a:t>coupling</a:t>
            </a:r>
            <a:r>
              <a:rPr lang="de-DE" sz="1200"/>
              <a:t> </a:t>
            </a:r>
            <a:r>
              <a:rPr lang="de-DE" sz="1200"/>
              <a:t>condition</a:t>
            </a:r>
            <a:r>
              <a:rPr lang="de-DE" sz="1200"/>
              <a:t> </a:t>
            </a:r>
            <a:r>
              <a:rPr lang="de-DE" sz="1200"/>
              <a:t>needed</a:t>
            </a:r>
            <a:endParaRPr lang="de-DE" sz="1200"/>
          </a:p>
          <a:p>
            <a:pPr marL="171450" indent="-171450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Can </a:t>
            </a:r>
            <a:r>
              <a:rPr lang="de-DE" sz="1200"/>
              <a:t>be</a:t>
            </a:r>
            <a:r>
              <a:rPr lang="de-DE" sz="1200"/>
              <a:t> </a:t>
            </a:r>
            <a:r>
              <a:rPr lang="de-DE" sz="1200"/>
              <a:t>used</a:t>
            </a:r>
            <a:r>
              <a:rPr lang="de-DE" sz="1200"/>
              <a:t> </a:t>
            </a:r>
            <a:r>
              <a:rPr lang="de-DE" sz="1200"/>
              <a:t>to</a:t>
            </a:r>
            <a:r>
              <a:rPr lang="de-DE" sz="1200"/>
              <a:t> </a:t>
            </a:r>
            <a:r>
              <a:rPr lang="de-DE" sz="1200"/>
              <a:t>derive</a:t>
            </a:r>
            <a:r>
              <a:rPr lang="de-DE" sz="1200"/>
              <a:t> </a:t>
            </a:r>
            <a:r>
              <a:rPr lang="de-DE" sz="1200"/>
              <a:t>coupling</a:t>
            </a:r>
            <a:r>
              <a:rPr lang="de-DE" sz="1200"/>
              <a:t> </a:t>
            </a:r>
            <a:r>
              <a:rPr lang="de-DE" sz="1200"/>
              <a:t>conditions</a:t>
            </a:r>
            <a:endParaRPr lang="en-GB" sz="1200"/>
          </a:p>
        </p:txBody>
      </p:sp>
      <p:pic>
        <p:nvPicPr>
          <p:cNvPr id="10" name="Grafik 11" hidden="0"/>
          <p:cNvPicPr>
            <a:picLocks noChangeAspect="1"/>
          </p:cNvPicPr>
          <p:nvPr isPhoto="0" userDrawn="0"/>
        </p:nvPicPr>
        <p:blipFill>
          <a:blip r:embed="rId2"/>
          <a:srcRect l="22378" t="0" r="51427" b="0"/>
          <a:stretch/>
        </p:blipFill>
        <p:spPr bwMode="auto">
          <a:xfrm>
            <a:off x="2820808" y="1235552"/>
            <a:ext cx="1499410" cy="2403545"/>
          </a:xfrm>
          <a:prstGeom prst="rect">
            <a:avLst/>
          </a:prstGeom>
        </p:spPr>
      </p:pic>
      <p:sp>
        <p:nvSpPr>
          <p:cNvPr id="11" name="Textfeld 12" hidden="0"/>
          <p:cNvSpPr txBox="1"/>
          <p:nvPr isPhoto="0" userDrawn="0"/>
        </p:nvSpPr>
        <p:spPr bwMode="auto">
          <a:xfrm>
            <a:off x="2733502" y="3807294"/>
            <a:ext cx="2278744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One</a:t>
            </a:r>
            <a:r>
              <a:rPr lang="de-DE" sz="1200"/>
              <a:t> </a:t>
            </a:r>
            <a:r>
              <a:rPr lang="de-DE" sz="1200"/>
              <a:t>domain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Only</a:t>
            </a:r>
            <a:r>
              <a:rPr lang="de-DE" sz="1200"/>
              <a:t> laminar</a:t>
            </a:r>
            <a:endParaRPr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No</a:t>
            </a:r>
            <a:r>
              <a:rPr lang="de-DE" sz="1200"/>
              <a:t> </a:t>
            </a:r>
            <a:r>
              <a:rPr lang="de-DE" sz="1200"/>
              <a:t>coupling</a:t>
            </a:r>
            <a:r>
              <a:rPr lang="de-DE" sz="1200"/>
              <a:t> </a:t>
            </a:r>
            <a:r>
              <a:rPr lang="de-DE" sz="1200"/>
              <a:t>condition</a:t>
            </a:r>
            <a:r>
              <a:rPr lang="de-DE" sz="1200"/>
              <a:t> </a:t>
            </a:r>
            <a:r>
              <a:rPr lang="de-DE" sz="1200"/>
              <a:t>needed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Effective</a:t>
            </a:r>
            <a:r>
              <a:rPr lang="de-DE" sz="1200"/>
              <a:t> </a:t>
            </a:r>
            <a:r>
              <a:rPr lang="de-DE" sz="1200"/>
              <a:t>parameter</a:t>
            </a:r>
            <a:r>
              <a:rPr lang="de-DE" sz="1200"/>
              <a:t> </a:t>
            </a:r>
            <a:r>
              <a:rPr lang="de-DE" sz="1200"/>
              <a:t>is</a:t>
            </a:r>
            <a:r>
              <a:rPr lang="de-DE" sz="1200"/>
              <a:t> </a:t>
            </a:r>
            <a:r>
              <a:rPr lang="de-DE" sz="1200"/>
              <a:t>needed</a:t>
            </a:r>
            <a:endParaRPr lang="en-GB" sz="1200"/>
          </a:p>
        </p:txBody>
      </p:sp>
      <p:pic>
        <p:nvPicPr>
          <p:cNvPr id="12" name="Grafik 13" hidden="0"/>
          <p:cNvPicPr>
            <a:picLocks noChangeAspect="1"/>
          </p:cNvPicPr>
          <p:nvPr isPhoto="0" userDrawn="0"/>
        </p:nvPicPr>
        <p:blipFill>
          <a:blip r:embed="rId2"/>
          <a:srcRect l="48795" t="0" r="25595" b="0"/>
          <a:stretch/>
        </p:blipFill>
        <p:spPr bwMode="auto">
          <a:xfrm>
            <a:off x="5169440" y="1235552"/>
            <a:ext cx="1465943" cy="2403545"/>
          </a:xfrm>
          <a:prstGeom prst="rect">
            <a:avLst/>
          </a:prstGeom>
        </p:spPr>
      </p:pic>
      <p:sp>
        <p:nvSpPr>
          <p:cNvPr id="13" name="Textfeld 14" hidden="0"/>
          <p:cNvSpPr txBox="1"/>
          <p:nvPr isPhoto="0" userDrawn="0"/>
        </p:nvSpPr>
        <p:spPr bwMode="auto">
          <a:xfrm>
            <a:off x="5228146" y="3819597"/>
            <a:ext cx="1574097" cy="943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Two</a:t>
            </a:r>
            <a:r>
              <a:rPr lang="de-DE" sz="1200"/>
              <a:t> Domain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REV / </a:t>
            </a:r>
            <a:r>
              <a:rPr lang="de-DE" sz="1200"/>
              <a:t>free-flow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Effective</a:t>
            </a:r>
            <a:r>
              <a:rPr lang="de-DE" sz="1200"/>
              <a:t> </a:t>
            </a:r>
            <a:r>
              <a:rPr lang="de-DE" sz="1200"/>
              <a:t>parameter</a:t>
            </a:r>
            <a:r>
              <a:rPr lang="de-DE" sz="1200"/>
              <a:t> </a:t>
            </a:r>
            <a:r>
              <a:rPr lang="de-DE" sz="1200"/>
              <a:t>is</a:t>
            </a:r>
            <a:r>
              <a:rPr lang="de-DE" sz="1200"/>
              <a:t> </a:t>
            </a:r>
            <a:r>
              <a:rPr lang="de-DE" sz="1200"/>
              <a:t>needed</a:t>
            </a:r>
            <a:endParaRPr lang="en-GB" sz="1200"/>
          </a:p>
        </p:txBody>
      </p:sp>
      <p:pic>
        <p:nvPicPr>
          <p:cNvPr id="14" name="Grafik 15" hidden="0"/>
          <p:cNvPicPr>
            <a:picLocks noChangeAspect="1"/>
          </p:cNvPicPr>
          <p:nvPr isPhoto="0" userDrawn="0"/>
        </p:nvPicPr>
        <p:blipFill>
          <a:blip r:embed="rId2"/>
          <a:srcRect l="74239" t="0" r="-2257" b="0"/>
          <a:stretch/>
        </p:blipFill>
        <p:spPr bwMode="auto">
          <a:xfrm>
            <a:off x="7075244" y="1235552"/>
            <a:ext cx="1603829" cy="2403545"/>
          </a:xfrm>
          <a:prstGeom prst="rect">
            <a:avLst/>
          </a:prstGeom>
        </p:spPr>
      </p:pic>
      <p:sp>
        <p:nvSpPr>
          <p:cNvPr id="15" name="Textfeld 16" hidden="0"/>
          <p:cNvSpPr txBox="1"/>
          <p:nvPr isPhoto="0" userDrawn="0"/>
        </p:nvSpPr>
        <p:spPr bwMode="auto">
          <a:xfrm>
            <a:off x="7259523" y="3819597"/>
            <a:ext cx="1668576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Three</a:t>
            </a:r>
            <a:r>
              <a:rPr lang="de-DE" sz="1200"/>
              <a:t> Domain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REV / </a:t>
            </a:r>
            <a:r>
              <a:rPr lang="de-DE" sz="1200"/>
              <a:t>PoreNetwork</a:t>
            </a:r>
            <a:r>
              <a:rPr lang="de-DE" sz="1200"/>
              <a:t> </a:t>
            </a:r>
            <a:r>
              <a:rPr lang="de-DE" sz="1200"/>
              <a:t>/ </a:t>
            </a:r>
            <a:r>
              <a:rPr lang="de-DE" sz="1200"/>
              <a:t>free-flow</a:t>
            </a:r>
            <a:endParaRPr lang="de-DE" sz="1200"/>
          </a:p>
          <a:p>
            <a:pPr marL="179388" indent="-179388"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/>
              <a:t>Effective</a:t>
            </a:r>
            <a:r>
              <a:rPr lang="de-DE" sz="1200"/>
              <a:t> </a:t>
            </a:r>
            <a:r>
              <a:rPr lang="de-DE" sz="1200"/>
              <a:t>parameter</a:t>
            </a:r>
            <a:r>
              <a:rPr lang="de-DE" sz="1200"/>
              <a:t> </a:t>
            </a:r>
            <a:r>
              <a:rPr lang="de-DE" sz="1200"/>
              <a:t>is</a:t>
            </a:r>
            <a:r>
              <a:rPr lang="de-DE" sz="1200"/>
              <a:t> </a:t>
            </a:r>
            <a:r>
              <a:rPr lang="de-DE" sz="1200"/>
              <a:t>needed</a:t>
            </a:r>
            <a:endParaRPr lang="en-GB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How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free-flow</a:t>
            </a:r>
            <a:r>
              <a:rPr lang="de-DE"/>
              <a:t> </a:t>
            </a:r>
            <a:r>
              <a:rPr lang="de-DE"/>
              <a:t>pore-flow</a:t>
            </a:r>
            <a:r>
              <a:rPr lang="de-DE"/>
              <a:t> </a:t>
            </a:r>
            <a:r>
              <a:rPr lang="de-DE"/>
              <a:t>coupled</a:t>
            </a:r>
            <a:r>
              <a:rPr lang="de-DE"/>
              <a:t>?</a:t>
            </a:r>
            <a:br>
              <a:rPr lang="en-GB"/>
            </a:br>
            <a:endParaRPr lang="en-GB"/>
          </a:p>
        </p:txBody>
      </p:sp>
      <p:sp>
        <p:nvSpPr>
          <p:cNvPr id="5" name="Textplatzhalter 2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/>
        <p:txBody>
          <a:bodyPr/>
          <a:lstStyle/>
          <a:p>
            <a:pPr marL="285750" indent="-285750">
              <a:buClr>
                <a:schemeClr val="accent2"/>
              </a:buClr>
              <a:buFont typeface="Wingdings"/>
              <a:buChar char="Ø"/>
              <a:defRPr/>
            </a:pPr>
            <a:r>
              <a:rPr lang="de-DE"/>
              <a:t>Different </a:t>
            </a:r>
            <a:r>
              <a:rPr lang="de-DE"/>
              <a:t>coupling</a:t>
            </a:r>
            <a:r>
              <a:rPr lang="de-DE"/>
              <a:t> </a:t>
            </a:r>
            <a:r>
              <a:rPr lang="de-DE"/>
              <a:t>conditions</a:t>
            </a:r>
            <a:r>
              <a:rPr lang="de-DE"/>
              <a:t>:</a:t>
            </a:r>
            <a:endParaRPr lang="en-GB"/>
          </a:p>
        </p:txBody>
      </p:sp>
      <p:sp>
        <p:nvSpPr>
          <p:cNvPr id="6" name="Datumsplatzhalt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/>
        <p:txBody>
          <a:bodyPr/>
          <a:lstStyle/>
          <a:p>
            <a:pPr>
              <a:defRPr/>
            </a:pPr>
            <a:fld id="{4B63F21F-1105-4D0D-8AC6-68618345485A}" type="datetime1">
              <a:rPr lang="de-DE"/>
              <a:t/>
            </a:fld>
            <a:endParaRPr lang="de-DE"/>
          </a:p>
        </p:txBody>
      </p:sp>
      <p:sp>
        <p:nvSpPr>
          <p:cNvPr id="7" name="Foliennummernplatzhalt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/>
        <p:txBody>
          <a:bodyPr/>
          <a:lstStyle/>
          <a:p>
            <a:pPr>
              <a:defRPr/>
            </a:pPr>
            <a:fld id="{1844A177-27DE-41C2-AAF3-74B3BF73A6E8}" type="slidenum">
              <a:rPr lang="de-DE"/>
              <a:t/>
            </a:fld>
            <a:endParaRPr lang="de-DE"/>
          </a:p>
        </p:txBody>
      </p:sp>
      <p:pic>
        <p:nvPicPr>
          <p:cNvPr id="8" name="Inhaltsplatzhalter 7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66724" y="1136147"/>
            <a:ext cx="5480506" cy="4176713"/>
          </a:xfrm>
          <a:prstGeom prst="rect">
            <a:avLst/>
          </a:prstGeom>
        </p:spPr>
      </p:pic>
      <p:sp>
        <p:nvSpPr>
          <p:cNvPr id="9" name="Ellipse 8" hidden="0"/>
          <p:cNvSpPr/>
          <p:nvPr isPhoto="0" userDrawn="0"/>
        </p:nvSpPr>
        <p:spPr bwMode="auto">
          <a:xfrm>
            <a:off x="1625600" y="4151086"/>
            <a:ext cx="188686" cy="1451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6320971" y="1661532"/>
            <a:ext cx="2689213" cy="3455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9388" indent="-179388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600"/>
              <a:t>All </a:t>
            </a:r>
            <a:r>
              <a:rPr lang="de-DE" sz="1600"/>
              <a:t>coupling</a:t>
            </a:r>
            <a:r>
              <a:rPr lang="de-DE" sz="1600"/>
              <a:t> </a:t>
            </a:r>
            <a:r>
              <a:rPr lang="de-DE" sz="1600"/>
              <a:t>conditions</a:t>
            </a:r>
            <a:r>
              <a:rPr lang="de-DE" sz="1600"/>
              <a:t> </a:t>
            </a:r>
            <a:r>
              <a:rPr lang="de-DE" sz="1600"/>
              <a:t>comprise</a:t>
            </a:r>
            <a:r>
              <a:rPr lang="de-DE" sz="1600"/>
              <a:t> </a:t>
            </a:r>
            <a:r>
              <a:rPr lang="de-DE" sz="1600"/>
              <a:t>unknown</a:t>
            </a:r>
            <a:r>
              <a:rPr lang="de-DE" sz="1600"/>
              <a:t> </a:t>
            </a:r>
            <a:r>
              <a:rPr lang="de-DE" sz="1600"/>
              <a:t>parameters</a:t>
            </a:r>
            <a:r>
              <a:rPr lang="de-DE" sz="1600"/>
              <a:t> (</a:t>
            </a:r>
            <a:r>
              <a:rPr lang="de-DE" sz="1600"/>
              <a:t>indicated</a:t>
            </a:r>
            <a:r>
              <a:rPr lang="de-DE" sz="1600"/>
              <a:t>       )</a:t>
            </a:r>
            <a:endParaRPr/>
          </a:p>
          <a:p>
            <a:pPr marL="285750" indent="-28575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Wingdings"/>
              <a:buChar char="Ø"/>
              <a:defRPr/>
            </a:pPr>
            <a:r>
              <a:rPr lang="de-DE" sz="1600"/>
              <a:t>Idea</a:t>
            </a:r>
            <a:r>
              <a:rPr lang="de-DE" sz="1600"/>
              <a:t>: </a:t>
            </a:r>
            <a:br>
              <a:rPr lang="de-DE" sz="1600"/>
            </a:br>
            <a:r>
              <a:rPr lang="de-DE" sz="1600"/>
              <a:t>Conduct</a:t>
            </a:r>
            <a:r>
              <a:rPr lang="de-DE" sz="1600"/>
              <a:t> </a:t>
            </a:r>
            <a:r>
              <a:rPr lang="de-DE" sz="1600"/>
              <a:t>pore-scale</a:t>
            </a:r>
            <a:r>
              <a:rPr lang="de-DE" sz="1600"/>
              <a:t> </a:t>
            </a:r>
            <a:r>
              <a:rPr lang="de-DE" sz="1600"/>
              <a:t>simulations</a:t>
            </a:r>
            <a:r>
              <a:rPr lang="de-DE" sz="1600"/>
              <a:t> </a:t>
            </a:r>
            <a:r>
              <a:rPr lang="de-DE" sz="1600"/>
              <a:t>to</a:t>
            </a:r>
            <a:r>
              <a:rPr lang="de-DE" sz="1600"/>
              <a:t> </a:t>
            </a:r>
            <a:r>
              <a:rPr lang="de-DE" sz="1600"/>
              <a:t>determine</a:t>
            </a:r>
            <a:r>
              <a:rPr lang="de-DE" sz="1600"/>
              <a:t> </a:t>
            </a:r>
            <a:r>
              <a:rPr lang="de-DE" sz="1600"/>
              <a:t>the</a:t>
            </a:r>
            <a:r>
              <a:rPr lang="de-DE" sz="1600"/>
              <a:t> </a:t>
            </a:r>
            <a:r>
              <a:rPr lang="de-DE" sz="1600"/>
              <a:t>unknown</a:t>
            </a:r>
            <a:r>
              <a:rPr lang="de-DE" sz="1600"/>
              <a:t> </a:t>
            </a:r>
            <a:r>
              <a:rPr lang="de-DE" sz="1600"/>
              <a:t>parameter</a:t>
            </a:r>
            <a:endParaRPr lang="de-DE" sz="1600"/>
          </a:p>
          <a:p>
            <a:pPr marL="285750" indent="-28575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Wingdings"/>
              <a:buChar char="Ø"/>
              <a:defRPr/>
            </a:pPr>
            <a:r>
              <a:rPr lang="de-DE" sz="1600"/>
              <a:t>Investigate</a:t>
            </a:r>
            <a:r>
              <a:rPr lang="de-DE" sz="1600"/>
              <a:t> </a:t>
            </a:r>
            <a:r>
              <a:rPr lang="de-DE" sz="1600"/>
              <a:t>the</a:t>
            </a:r>
            <a:r>
              <a:rPr lang="de-DE" sz="1600"/>
              <a:t> </a:t>
            </a:r>
            <a:r>
              <a:rPr lang="de-DE" sz="1600"/>
              <a:t>dependence</a:t>
            </a:r>
            <a:r>
              <a:rPr lang="de-DE" sz="1600"/>
              <a:t> </a:t>
            </a:r>
            <a:r>
              <a:rPr lang="de-DE" sz="1600"/>
              <a:t>of</a:t>
            </a:r>
            <a:r>
              <a:rPr lang="de-DE" sz="1600"/>
              <a:t> </a:t>
            </a:r>
            <a:r>
              <a:rPr lang="de-DE" sz="1600"/>
              <a:t>the</a:t>
            </a:r>
            <a:r>
              <a:rPr lang="de-DE" sz="1600"/>
              <a:t> </a:t>
            </a:r>
            <a:r>
              <a:rPr lang="de-DE" sz="1600"/>
              <a:t>parameters</a:t>
            </a:r>
            <a:r>
              <a:rPr lang="de-DE" sz="1600"/>
              <a:t> on:</a:t>
            </a:r>
            <a:br>
              <a:rPr lang="de-DE" sz="1600"/>
            </a:br>
            <a:r>
              <a:rPr lang="de-DE" sz="1600"/>
              <a:t>pore</a:t>
            </a:r>
            <a:r>
              <a:rPr lang="de-DE" sz="1600"/>
              <a:t> </a:t>
            </a:r>
            <a:r>
              <a:rPr lang="de-DE" sz="1600"/>
              <a:t>geometry</a:t>
            </a:r>
            <a:r>
              <a:rPr lang="de-DE" sz="1600"/>
              <a:t>, Re, … </a:t>
            </a:r>
            <a:endParaRPr/>
          </a:p>
        </p:txBody>
      </p:sp>
      <p:sp>
        <p:nvSpPr>
          <p:cNvPr id="11" name="Ellipse 10" hidden="0"/>
          <p:cNvSpPr/>
          <p:nvPr isPhoto="0" userDrawn="0"/>
        </p:nvSpPr>
        <p:spPr bwMode="auto">
          <a:xfrm>
            <a:off x="2937726" y="3359349"/>
            <a:ext cx="188686" cy="14514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12" name="Ellipse 11" hidden="0"/>
          <p:cNvSpPr/>
          <p:nvPr isPhoto="0" userDrawn="0"/>
        </p:nvSpPr>
        <p:spPr bwMode="auto">
          <a:xfrm>
            <a:off x="3206977" y="3731056"/>
            <a:ext cx="220164" cy="1793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13" name="Ellipse 12" hidden="0"/>
          <p:cNvSpPr/>
          <p:nvPr isPhoto="0" userDrawn="0"/>
        </p:nvSpPr>
        <p:spPr bwMode="auto">
          <a:xfrm>
            <a:off x="4448387" y="3837850"/>
            <a:ext cx="264862" cy="1793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14" name="Ellipse 13" hidden="0"/>
          <p:cNvSpPr/>
          <p:nvPr isPhoto="0" userDrawn="0"/>
        </p:nvSpPr>
        <p:spPr bwMode="auto">
          <a:xfrm>
            <a:off x="8546643" y="2325001"/>
            <a:ext cx="264862" cy="1793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15" name="Textfeld 14" hidden="0"/>
          <p:cNvSpPr txBox="1"/>
          <p:nvPr isPhoto="0" userDrawn="0"/>
        </p:nvSpPr>
        <p:spPr bwMode="auto">
          <a:xfrm rot="18695535">
            <a:off x="-134432" y="3394940"/>
            <a:ext cx="142424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ts val="750"/>
              </a:spcBef>
              <a:buClr>
                <a:schemeClr val="accent1"/>
              </a:buClr>
              <a:defRPr/>
            </a:pPr>
            <a:r>
              <a:rPr lang="de-DE" sz="1200">
                <a:solidFill>
                  <a:srgbClr val="FF0000"/>
                </a:solidFill>
              </a:rPr>
              <a:t>Does</a:t>
            </a:r>
            <a:r>
              <a:rPr lang="de-DE" sz="1200">
                <a:solidFill>
                  <a:srgbClr val="FF0000"/>
                </a:solidFill>
              </a:rPr>
              <a:t> not </a:t>
            </a:r>
            <a:r>
              <a:rPr lang="de-DE" sz="1200">
                <a:solidFill>
                  <a:srgbClr val="FF0000"/>
                </a:solidFill>
              </a:rPr>
              <a:t>work</a:t>
            </a:r>
            <a:r>
              <a:rPr lang="de-DE" sz="1200">
                <a:solidFill>
                  <a:srgbClr val="FF0000"/>
                </a:solidFill>
              </a:rPr>
              <a:t> </a:t>
            </a:r>
            <a:r>
              <a:rPr lang="de-DE" sz="1200">
                <a:solidFill>
                  <a:srgbClr val="FF0000"/>
                </a:solidFill>
              </a:rPr>
              <a:t>for</a:t>
            </a:r>
            <a:r>
              <a:rPr lang="de-DE" sz="1200">
                <a:solidFill>
                  <a:srgbClr val="FF0000"/>
                </a:solidFill>
              </a:rPr>
              <a:t> non-parallel </a:t>
            </a:r>
            <a:r>
              <a:rPr lang="de-DE" sz="1200">
                <a:solidFill>
                  <a:srgbClr val="FF0000"/>
                </a:solidFill>
              </a:rPr>
              <a:t>flow</a:t>
            </a:r>
            <a:endParaRPr lang="en-GB" sz="1200">
              <a:solidFill>
                <a:srgbClr val="FF0000"/>
              </a:solidFill>
            </a:endParaRPr>
          </a:p>
        </p:txBody>
      </p:sp>
      <p:cxnSp>
        <p:nvCxnSpPr>
          <p:cNvPr id="16" name="Gerader Verbinder 16" hidden="0"/>
          <p:cNvCxnSpPr>
            <a:cxnSpLocks/>
          </p:cNvCxnSpPr>
          <p:nvPr isPhoto="0" userDrawn="0"/>
        </p:nvCxnSpPr>
        <p:spPr bwMode="auto">
          <a:xfrm>
            <a:off x="2692400" y="3011714"/>
            <a:ext cx="434013" cy="29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216000" y="228600"/>
            <a:ext cx="87109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‘Correct’ averaging of pore-scale solutions? </a:t>
            </a:r>
            <a:endParaRPr lang="en-GB" sz="2400" b="0" strike="noStrike" spc="-1">
              <a:latin typeface="Arial"/>
            </a:endParaRPr>
          </a:p>
        </p:txBody>
      </p:sp>
      <p:sp>
        <p:nvSpPr>
          <p:cNvPr id="5" name="CustomShape 2" hidden="0"/>
          <p:cNvSpPr/>
          <p:nvPr isPhoto="0" userDrawn="0"/>
        </p:nvSpPr>
        <p:spPr bwMode="auto">
          <a:xfrm>
            <a:off x="324000" y="1453320"/>
            <a:ext cx="8710920" cy="169200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10000"/>
              </a:lnSpc>
              <a:spcBef>
                <a:spcPts val="901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10000"/>
              </a:lnSpc>
              <a:spcBef>
                <a:spcPts val="901"/>
              </a:spcBef>
              <a:defRPr/>
            </a:pPr>
            <a:endParaRPr lang="en-GB" sz="1800" b="0" strike="noStrike" spc="-1">
              <a:latin typeface="Arial"/>
            </a:endParaRPr>
          </a:p>
        </p:txBody>
      </p:sp>
      <p:pic>
        <p:nvPicPr>
          <p:cNvPr id="6" name="Grafik 40" hidden="0"/>
          <p:cNvPicPr/>
          <p:nvPr isPhoto="0" userDrawn="0"/>
        </p:nvPicPr>
        <p:blipFill>
          <a:blip r:embed="rId2"/>
          <a:stretch/>
        </p:blipFill>
        <p:spPr bwMode="auto">
          <a:xfrm>
            <a:off x="1884960" y="786600"/>
            <a:ext cx="6778800" cy="2093040"/>
          </a:xfrm>
          <a:prstGeom prst="rect">
            <a:avLst/>
          </a:prstGeom>
          <a:ln>
            <a:noFill/>
          </a:ln>
        </p:spPr>
      </p:pic>
      <p:sp>
        <p:nvSpPr>
          <p:cNvPr id="7" name="CustomShape 3" hidden="0"/>
          <p:cNvSpPr/>
          <p:nvPr isPhoto="0" userDrawn="0"/>
        </p:nvSpPr>
        <p:spPr bwMode="auto">
          <a:xfrm>
            <a:off x="324000" y="504000"/>
            <a:ext cx="7259400" cy="475164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normAutofit fontScale="75500" lnSpcReduction="10000"/>
          </a:bodyPr>
          <a:lstStyle/>
          <a:p>
            <a:pPr>
              <a:lnSpc>
                <a:spcPct val="100000"/>
              </a:lnSpc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r>
              <a:rPr lang="en-GB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Volume averaging (classical and adaptive VA)</a:t>
            </a:r>
            <a:endParaRPr lang="en-GB" sz="1800" b="0" strike="noStrike" spc="-1">
              <a:latin typeface="Arial"/>
            </a:endParaRP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Pore-scale solutions integrated over REV</a:t>
            </a:r>
            <a:endParaRPr lang="en-GB" sz="1800" b="0" strike="noStrike" spc="-1">
              <a:latin typeface="Arial"/>
            </a:endParaRP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Averaged value obtained as</a:t>
            </a:r>
            <a:br>
              <a:rPr/>
            </a:b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850"/>
              </a:spcBef>
              <a:defRPr/>
            </a:pPr>
            <a:r>
              <a:rPr lang="en-GB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Ensemble averaging</a:t>
            </a: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en-GB" sz="1800" b="0" strike="noStrike" spc="-1">
              <a:latin typeface="Arial"/>
            </a:endParaRP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Averaging samples are generated by moving </a:t>
            </a:r>
            <a:br>
              <a:rPr/>
            </a:b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the</a:t>
            </a:r>
            <a:r>
              <a:rPr lang="en-GB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solid inclusions in horizontal direction</a:t>
            </a:r>
            <a:endParaRPr lang="en-GB" sz="1800" b="0" strike="noStrike" spc="-1">
              <a:latin typeface="Arial"/>
            </a:endParaRPr>
          </a:p>
          <a:p>
            <a:pPr marL="285840" indent="-28476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Font typeface="Symbol"/>
              <a:buChar char=""/>
              <a:defRPr/>
            </a:pP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Averaged value obtained as</a:t>
            </a:r>
            <a:br>
              <a:rPr/>
            </a:br>
            <a:br>
              <a:rPr/>
            </a:br>
            <a:br>
              <a:rPr/>
            </a:br>
            <a:br>
              <a:rPr/>
            </a:br>
            <a:br>
              <a:rPr/>
            </a:b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where </a:t>
            </a:r>
            <a:r>
              <a:rPr lang="en-GB" sz="1800" b="0" i="1" strike="noStrike" spc="-1">
                <a:solidFill>
                  <a:srgbClr val="000000"/>
                </a:solidFill>
                <a:latin typeface="Arial"/>
                <a:ea typeface="DejaVu Sans"/>
              </a:rPr>
              <a:t>N </a:t>
            </a: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is number of averaging samples</a:t>
            </a:r>
            <a:br>
              <a:rPr/>
            </a:br>
            <a:r>
              <a:rPr lang="en-GB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    </a:t>
            </a:r>
            <a:endParaRPr lang="en-GB" sz="1800" b="0" strike="noStrike" spc="-1"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en-GB" sz="1800" b="0" strike="noStrike" spc="-1">
              <a:latin typeface="Arial"/>
            </a:endParaRPr>
          </a:p>
          <a:p>
            <a:pPr>
              <a:lnSpc>
                <a:spcPct val="110000"/>
              </a:lnSpc>
              <a:spcBef>
                <a:spcPts val="901"/>
              </a:spcBef>
              <a:defRPr/>
            </a:pPr>
            <a:endParaRPr lang="en-GB" sz="1800" b="0" strike="noStrike" spc="-1">
              <a:latin typeface="Arial"/>
            </a:endParaRPr>
          </a:p>
        </p:txBody>
      </p:sp>
      <p:pic>
        <p:nvPicPr>
          <p:cNvPr id="8" name="Grafik 42" hidden="0"/>
          <p:cNvPicPr/>
          <p:nvPr isPhoto="0" userDrawn="0"/>
        </p:nvPicPr>
        <p:blipFill>
          <a:blip r:embed="rId3"/>
          <a:stretch/>
        </p:blipFill>
        <p:spPr bwMode="auto">
          <a:xfrm>
            <a:off x="4559040" y="3411000"/>
            <a:ext cx="2712600" cy="1864800"/>
          </a:xfrm>
          <a:prstGeom prst="rect">
            <a:avLst/>
          </a:prstGeom>
          <a:ln>
            <a:noFill/>
          </a:ln>
        </p:spPr>
      </p:pic>
      <p:pic>
        <p:nvPicPr>
          <p:cNvPr id="9" name="Grafik 43" hidden="0"/>
          <p:cNvPicPr/>
          <p:nvPr isPhoto="0" userDrawn="0"/>
        </p:nvPicPr>
        <p:blipFill>
          <a:blip r:embed="rId4"/>
          <a:stretch/>
        </p:blipFill>
        <p:spPr bwMode="auto">
          <a:xfrm>
            <a:off x="1944000" y="3954240"/>
            <a:ext cx="1814040" cy="86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1" hidden="0"/>
          <p:cNvSpPr/>
          <p:nvPr isPhoto="0" userDrawn="0"/>
        </p:nvSpPr>
        <p:spPr bwMode="auto">
          <a:xfrm flipH="0" flipV="0">
            <a:off x="271345" y="917289"/>
            <a:ext cx="4605649" cy="15621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179388" indent="-179388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400"/>
              <a:t>can</a:t>
            </a:r>
            <a:r>
              <a:rPr lang="de-DE" sz="1400"/>
              <a:t> </a:t>
            </a:r>
            <a:r>
              <a:rPr lang="de-DE" sz="1400"/>
              <a:t>the</a:t>
            </a:r>
            <a:r>
              <a:rPr lang="de-DE" sz="1400"/>
              <a:t> </a:t>
            </a:r>
            <a:r>
              <a:rPr lang="de-DE" sz="1400"/>
              <a:t>coupling</a:t>
            </a:r>
            <a:r>
              <a:rPr lang="de-DE" sz="1400"/>
              <a:t> </a:t>
            </a:r>
            <a:r>
              <a:rPr lang="de-DE" sz="1400"/>
              <a:t>condition</a:t>
            </a:r>
            <a:r>
              <a:rPr lang="de-DE" sz="1400"/>
              <a:t> </a:t>
            </a:r>
            <a:r>
              <a:rPr lang="de-DE" sz="1400"/>
              <a:t>under</a:t>
            </a:r>
            <a:r>
              <a:rPr lang="de-DE" sz="1400"/>
              <a:t> </a:t>
            </a:r>
            <a:r>
              <a:rPr lang="de-DE" sz="1400"/>
              <a:t>consideration</a:t>
            </a:r>
            <a:r>
              <a:rPr lang="de-DE" sz="1400"/>
              <a:t> </a:t>
            </a:r>
            <a:r>
              <a:rPr lang="de-DE" sz="1400"/>
              <a:t>represent</a:t>
            </a:r>
            <a:r>
              <a:rPr lang="de-DE" sz="1400"/>
              <a:t> </a:t>
            </a:r>
            <a:r>
              <a:rPr lang="de-DE" sz="1400"/>
              <a:t>the</a:t>
            </a:r>
            <a:r>
              <a:rPr lang="de-DE" sz="1400"/>
              <a:t> </a:t>
            </a:r>
            <a:r>
              <a:rPr lang="de-DE" sz="1400"/>
              <a:t>physics</a:t>
            </a:r>
            <a:r>
              <a:rPr lang="de-DE" sz="1400"/>
              <a:t> at </a:t>
            </a:r>
            <a:r>
              <a:rPr lang="de-DE" sz="1400"/>
              <a:t>the</a:t>
            </a:r>
            <a:r>
              <a:rPr lang="de-DE" sz="1400"/>
              <a:t> (sharp) </a:t>
            </a:r>
            <a:r>
              <a:rPr lang="de-DE" sz="1400"/>
              <a:t>interface</a:t>
            </a:r>
            <a:r>
              <a:rPr lang="de-DE" sz="1400"/>
              <a:t>?</a:t>
            </a:r>
            <a:endParaRPr lang="de-DE" sz="1400"/>
          </a:p>
          <a:p>
            <a:pPr marL="179388" indent="-179388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400"/>
              <a:t>do </a:t>
            </a:r>
            <a:r>
              <a:rPr lang="de-DE" sz="1400"/>
              <a:t>we</a:t>
            </a:r>
            <a:r>
              <a:rPr lang="de-DE" sz="1400"/>
              <a:t> </a:t>
            </a:r>
            <a:r>
              <a:rPr lang="de-DE" sz="1400"/>
              <a:t>know</a:t>
            </a:r>
            <a:r>
              <a:rPr lang="de-DE" sz="1400"/>
              <a:t> </a:t>
            </a:r>
            <a:r>
              <a:rPr lang="de-DE" sz="1400"/>
              <a:t>other</a:t>
            </a:r>
            <a:r>
              <a:rPr lang="de-DE" sz="1400"/>
              <a:t> </a:t>
            </a:r>
            <a:r>
              <a:rPr lang="de-DE" sz="1400"/>
              <a:t>coupling</a:t>
            </a:r>
            <a:r>
              <a:rPr lang="de-DE" sz="1400"/>
              <a:t> </a:t>
            </a:r>
            <a:r>
              <a:rPr lang="de-DE" sz="1400"/>
              <a:t>conditions</a:t>
            </a:r>
            <a:r>
              <a:rPr lang="de-DE" sz="1400"/>
              <a:t>, </a:t>
            </a:r>
            <a:r>
              <a:rPr lang="de-DE" sz="1400"/>
              <a:t>except</a:t>
            </a:r>
            <a:r>
              <a:rPr lang="de-DE" sz="1400"/>
              <a:t> </a:t>
            </a:r>
            <a:r>
              <a:rPr lang="de-DE" sz="1400"/>
              <a:t>the</a:t>
            </a:r>
            <a:r>
              <a:rPr lang="de-DE" sz="1400"/>
              <a:t> </a:t>
            </a:r>
            <a:r>
              <a:rPr lang="de-DE" sz="1400"/>
              <a:t>mechanical</a:t>
            </a:r>
            <a:r>
              <a:rPr lang="de-DE" sz="1400"/>
              <a:t> </a:t>
            </a:r>
            <a:r>
              <a:rPr lang="de-DE" sz="1400"/>
              <a:t>coupling</a:t>
            </a:r>
            <a:r>
              <a:rPr lang="de-DE" sz="1400"/>
              <a:t>?</a:t>
            </a:r>
            <a:endParaRPr/>
          </a:p>
          <a:p>
            <a:pPr marL="179388" indent="-179388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/>
              <a:buChar char="•"/>
              <a:defRPr/>
            </a:pPr>
            <a:endParaRPr lang="en-GB" sz="1400"/>
          </a:p>
        </p:txBody>
      </p:sp>
      <p:sp>
        <p:nvSpPr>
          <p:cNvPr id="5" name="CustomShape 1" hidden="0"/>
          <p:cNvSpPr/>
          <p:nvPr isPhoto="0" userDrawn="0"/>
        </p:nvSpPr>
        <p:spPr bwMode="auto">
          <a:xfrm>
            <a:off x="216000" y="228600"/>
            <a:ext cx="87109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b="1" strike="noStrike" spc="-1">
                <a:solidFill>
                  <a:srgbClr val="000000"/>
                </a:solidFill>
                <a:latin typeface="Arial"/>
                <a:ea typeface="DejaVu Sans"/>
              </a:rPr>
              <a:t>Ideas, Questions</a:t>
            </a:r>
            <a:endParaRPr lang="en-GB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216000" y="228600"/>
            <a:ext cx="87109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b="1" strike="noStrike" spc="0">
                <a:solidFill>
                  <a:srgbClr val="000000"/>
                </a:solidFill>
                <a:latin typeface="Arial"/>
                <a:ea typeface="DejaVu Sans"/>
              </a:rPr>
              <a:t>Literature review	</a:t>
            </a:r>
            <a:endParaRPr lang="en-GB" sz="2400" b="0" strike="noStrike" spc="0">
              <a:latin typeface="Arial"/>
            </a:endParaRPr>
          </a:p>
        </p:txBody>
      </p:sp>
      <p:sp>
        <p:nvSpPr>
          <p:cNvPr id="5" name="Rechteck 1" hidden="0"/>
          <p:cNvSpPr/>
          <p:nvPr isPhoto="0" userDrawn="0"/>
        </p:nvSpPr>
        <p:spPr bwMode="auto">
          <a:xfrm flipH="0" flipV="0">
            <a:off x="271344" y="917289"/>
            <a:ext cx="8004938" cy="45268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>
                <a:latin typeface="Arial"/>
                <a:ea typeface="Arial"/>
                <a:cs typeface="Arial"/>
              </a:rPr>
              <a:t>Larson 1986:</a:t>
            </a:r>
            <a:r>
              <a:rPr lang="de-DE" sz="1200">
                <a:latin typeface="Arial"/>
                <a:ea typeface="Arial"/>
                <a:cs typeface="Arial"/>
              </a:rPr>
              <a:t> </a:t>
            </a:r>
            <a:br>
              <a:rPr lang="de-DE" sz="1200">
                <a:latin typeface="Arial"/>
                <a:ea typeface="Arial"/>
                <a:cs typeface="Arial"/>
              </a:rPr>
            </a:br>
            <a:r>
              <a:rPr lang="de-DE" sz="1200">
                <a:latin typeface="Arial"/>
                <a:ea typeface="Arial"/>
                <a:cs typeface="Arial"/>
              </a:rPr>
              <a:t>equation 16 &amp; 17:  volume average to obtain the slip velocity</a:t>
            </a:r>
            <a:br>
              <a:rPr lang="de-DE" sz="1200">
                <a:latin typeface="Arial"/>
                <a:ea typeface="Arial"/>
                <a:cs typeface="Arial"/>
              </a:rPr>
            </a:br>
            <a:r>
              <a:rPr lang="de-DE" sz="1200">
                <a:latin typeface="Arial"/>
                <a:ea typeface="Arial"/>
                <a:cs typeface="Arial"/>
              </a:rPr>
              <a:t>since he investigates a shear driven flow his velocity gradient is constant (?!)</a:t>
            </a:r>
            <a:endParaRPr sz="1200">
              <a:latin typeface="Arial"/>
              <a:ea typeface="Arial"/>
              <a:cs typeface="Arial"/>
            </a:endParaRPr>
          </a:p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>
                <a:latin typeface="Arial"/>
                <a:ea typeface="Arial"/>
                <a:cs typeface="Arial"/>
              </a:rPr>
              <a:t>Chandesris &amp; Jamet 2007 &amp; 2009:</a:t>
            </a:r>
            <a:br>
              <a:rPr lang="de-DE" sz="1200">
                <a:latin typeface="Arial"/>
                <a:ea typeface="Arial"/>
                <a:cs typeface="Arial"/>
              </a:rPr>
            </a:b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jump conditions are obtained by integrating in the entire domain,</a:t>
            </a: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the difference between the mesoscopic and the macroscopic governing equation</a:t>
            </a:r>
            <a:endParaRPr sz="1200" b="0" i="0" u="none">
              <a:solidFill>
                <a:srgbClr val="232627"/>
              </a:solidFill>
              <a:latin typeface="Arial"/>
              <a:ea typeface="Arial"/>
              <a:cs typeface="Arial"/>
            </a:endParaRPr>
          </a:p>
          <a:p>
            <a:pPr marL="579437" lvl="1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jump conditions contain surface excess quantites. If the </a:t>
            </a:r>
            <a:r>
              <a:rPr lang="de-DE" sz="1200" b="1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position of the interface</a:t>
            </a:r>
            <a:r>
              <a:rPr lang="de-DE"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 is choosen ‚correct‘ the excess qunatities vanish and the </a:t>
            </a: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Beavers and Joseph’s relation</a:t>
            </a:r>
            <a:r>
              <a:rPr lang="de-DE"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 is recovered. </a:t>
            </a:r>
            <a:endParaRPr sz="1200" b="0" i="0" u="none">
              <a:solidFill>
                <a:srgbClr val="232627"/>
              </a:solidFill>
              <a:latin typeface="Arial"/>
              <a:ea typeface="Arial"/>
              <a:cs typeface="Arial"/>
            </a:endParaRPr>
          </a:p>
          <a:p>
            <a:pPr marL="179387" lvl="0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Sudhakar et al: “Higher‐Order Homogenized Boundary Conditions for  Flows Over Rough and Porous Surfaces” (2020): Ensemble averaging is used  (see paragraph before section 5.1); however, not all the oscillations  are gone</a:t>
            </a:r>
            <a:endParaRPr sz="1200" b="0" i="0" u="none">
              <a:solidFill>
                <a:srgbClr val="232627"/>
              </a:solidFill>
              <a:latin typeface="Arial"/>
              <a:ea typeface="Arial"/>
              <a:cs typeface="Arial"/>
            </a:endParaRPr>
          </a:p>
          <a:p>
            <a:pPr marL="179387" lvl="0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Lacis, Bagheri: “A framework for computing effective boundary  conditions at the interface</a:t>
            </a:r>
            <a:b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</a:b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between free fluid and a porous medium” (2017): Plane average (line  average, horizontal average) (Eqs. B17,B18) for the lid driven cavity  setting</a:t>
            </a:r>
            <a:endParaRPr sz="1200" b="0" i="0" u="none">
              <a:solidFill>
                <a:srgbClr val="232627"/>
              </a:solidFill>
              <a:latin typeface="Arial"/>
              <a:ea typeface="Arial"/>
              <a:cs typeface="Arial"/>
            </a:endParaRPr>
          </a:p>
          <a:p>
            <a:pPr marL="179387" lvl="0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Hernandez-Rodriguez et al: “Average velocity profile between a fluid  layer and a porous medium:</a:t>
            </a:r>
            <a:b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</a:br>
            <a:r>
              <a:rPr sz="1200" b="0" i="0" u="none">
                <a:solidFill>
                  <a:srgbClr val="232627"/>
                </a:solidFill>
                <a:latin typeface="Arial"/>
                <a:ea typeface="Arial"/>
                <a:cs typeface="Arial"/>
              </a:rPr>
              <a:t>Brinkman boundary layer” (2020): Volume average and X-average (line  average) is defined in Eq.(24); interesting paper on averaging and how  the size of the averaging volume influences the averaged results</a:t>
            </a:r>
            <a:endParaRPr sz="1200" b="0" i="0" u="none">
              <a:solidFill>
                <a:srgbClr val="232627"/>
              </a:solidFill>
              <a:latin typeface="Arial"/>
              <a:ea typeface="Arial"/>
              <a:cs typeface="Arial"/>
            </a:endParaRPr>
          </a:p>
          <a:p>
            <a:pPr>
              <a:lnSpc>
                <a:spcPct val="120000"/>
              </a:lnSpc>
              <a:spcBef>
                <a:spcPts val="749"/>
              </a:spcBef>
              <a:defRPr/>
            </a:pPr>
            <a:endParaRPr lang="en-GB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 hidden="0"/>
          <p:cNvSpPr/>
          <p:nvPr isPhoto="0" userDrawn="0"/>
        </p:nvSpPr>
        <p:spPr bwMode="auto">
          <a:xfrm>
            <a:off x="216000" y="228600"/>
            <a:ext cx="8710920" cy="47088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b="1" strike="noStrike" spc="0">
                <a:solidFill>
                  <a:srgbClr val="000000"/>
                </a:solidFill>
                <a:latin typeface="Arial"/>
                <a:ea typeface="DejaVu Sans"/>
              </a:rPr>
              <a:t>Pore scale test cases</a:t>
            </a:r>
            <a:endParaRPr lang="en-GB" sz="2400" b="0" strike="noStrike" spc="0">
              <a:latin typeface="Arial"/>
            </a:endParaRPr>
          </a:p>
        </p:txBody>
      </p:sp>
      <p:sp>
        <p:nvSpPr>
          <p:cNvPr id="5" name="Rechteck 1" hidden="0"/>
          <p:cNvSpPr/>
          <p:nvPr isPhoto="0" userDrawn="0"/>
        </p:nvSpPr>
        <p:spPr bwMode="auto">
          <a:xfrm flipH="0" flipV="0">
            <a:off x="271344" y="917287"/>
            <a:ext cx="8004937" cy="181816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400"/>
              <a:t>Prepare coupling test cases were we can test different coupling parameters</a:t>
            </a:r>
            <a:endParaRPr lang="de-DE" sz="1400"/>
          </a:p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r>
              <a:rPr lang="de-DE" sz="1400"/>
              <a:t>Prepare pore scale simulations to average them</a:t>
            </a:r>
            <a:endParaRPr lang="de-DE" sz="1400"/>
          </a:p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endParaRPr lang="de-DE" sz="1400"/>
          </a:p>
          <a:p>
            <a:pPr marL="179387" indent="-179387">
              <a:lnSpc>
                <a:spcPct val="120000"/>
              </a:lnSpc>
              <a:spcBef>
                <a:spcPts val="749"/>
              </a:spcBef>
              <a:buClr>
                <a:schemeClr val="accent2"/>
              </a:buClr>
              <a:buFont typeface="Arial"/>
              <a:buChar char="•"/>
              <a:defRPr/>
            </a:pPr>
            <a:endParaRPr lang="de-DE" sz="1400"/>
          </a:p>
        </p:txBody>
      </p:sp>
      <p:sp>
        <p:nvSpPr>
          <p:cNvPr id="6" name="" hidden="0"/>
          <p:cNvSpPr txBox="1"/>
          <p:nvPr isPhoto="0" userDrawn="0"/>
        </p:nvSpPr>
        <p:spPr bwMode="auto">
          <a:xfrm flipH="0" flipV="0">
            <a:off x="5077981" y="3320642"/>
            <a:ext cx="541788" cy="13282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endParaRPr/>
          </a:p>
        </p:txBody>
      </p:sp>
      <p:sp>
        <p:nvSpPr>
          <p:cNvPr id="7" name="" hidden="0"/>
          <p:cNvSpPr txBox="1"/>
          <p:nvPr isPhoto="0" userDrawn="0"/>
        </p:nvSpPr>
        <p:spPr bwMode="auto">
          <a:xfrm flipH="0" flipV="0">
            <a:off x="5077981" y="4675114"/>
            <a:ext cx="227201" cy="3048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8" name="" hidden="0"/>
          <p:cNvSpPr txBox="1"/>
          <p:nvPr isPhoto="0" userDrawn="0"/>
        </p:nvSpPr>
        <p:spPr bwMode="auto">
          <a:xfrm flipH="0" flipV="0">
            <a:off x="437820" y="2175894"/>
            <a:ext cx="4273142" cy="309943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lnSpc>
                <a:spcPct val="120000"/>
              </a:lnSpc>
              <a:spcBef>
                <a:spcPts val="748"/>
              </a:spcBef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case</a:t>
            </a: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</a:t>
            </a:r>
            <a:endParaRPr sz="1400"/>
          </a:p>
          <a:p>
            <a:pPr>
              <a:lnSpc>
                <a:spcPct val="120000"/>
              </a:lnSpc>
              <a:spcBef>
                <a:spcPts val="748"/>
              </a:spcBef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laminar, parallel flow, normal flow, 2D</a:t>
            </a:r>
            <a:endParaRPr sz="1400"/>
          </a:p>
          <a:p>
            <a:pPr marL="239821" indent="-239821">
              <a:lnSpc>
                <a:spcPct val="120000"/>
              </a:lnSpc>
              <a:spcBef>
                <a:spcPts val="748"/>
              </a:spcBef>
              <a:buFont typeface="Arial"/>
              <a:buChar char="•"/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square inclusions, inline, staggered, flat interface</a:t>
            </a:r>
            <a:endParaRPr sz="1400"/>
          </a:p>
          <a:p>
            <a:pPr marL="239821" indent="-239821">
              <a:lnSpc>
                <a:spcPct val="120000"/>
              </a:lnSpc>
              <a:spcBef>
                <a:spcPts val="748"/>
              </a:spcBef>
              <a:buFont typeface="Arial"/>
              <a:buChar char="•"/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columns in flow direction 10x10</a:t>
            </a:r>
            <a:endParaRPr sz="1400"/>
          </a:p>
          <a:p>
            <a:pPr marL="239821" indent="-239821">
              <a:lnSpc>
                <a:spcPct val="120000"/>
              </a:lnSpc>
              <a:spcBef>
                <a:spcPts val="748"/>
              </a:spcBef>
              <a:buFont typeface="Arial"/>
              <a:buChar char="•"/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channel height / rod width = 10, porosity = 0.75</a:t>
            </a:r>
            <a:endParaRPr sz="1400"/>
          </a:p>
          <a:p>
            <a:pPr marL="239821" indent="-239821">
              <a:lnSpc>
                <a:spcPct val="120000"/>
              </a:lnSpc>
              <a:spcBef>
                <a:spcPts val="748"/>
              </a:spcBef>
              <a:buFont typeface="Arial"/>
              <a:buChar char="•"/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inlet - outlet  pressure driven</a:t>
            </a:r>
            <a:endParaRPr sz="1400"/>
          </a:p>
          <a:p>
            <a:pPr marL="239821" indent="-239821">
              <a:lnSpc>
                <a:spcPct val="120000"/>
              </a:lnSpc>
              <a:spcBef>
                <a:spcPts val="748"/>
              </a:spcBef>
              <a:buFont typeface="Arial"/>
              <a:buChar char="•"/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top, bottom: no slip / symmetry </a:t>
            </a:r>
            <a:endParaRPr sz="1400"/>
          </a:p>
          <a:p>
            <a:pPr>
              <a:defRPr/>
            </a:pPr>
            <a:r>
              <a:rPr lang="en-GB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Permeability </a:t>
            </a:r>
            <a:endParaRPr sz="1400"/>
          </a:p>
        </p:txBody>
      </p:sp>
      <p:sp>
        <p:nvSpPr>
          <p:cNvPr id="9" name="" hidden="0"/>
          <p:cNvSpPr txBox="1"/>
          <p:nvPr isPhoto="0" userDrawn="0"/>
        </p:nvSpPr>
        <p:spPr bwMode="auto">
          <a:xfrm flipH="0" flipV="0">
            <a:off x="4911949" y="2140940"/>
            <a:ext cx="3551551" cy="27613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/>
              <a:t>Test case 2</a:t>
            </a:r>
            <a:endParaRPr/>
          </a:p>
          <a:p>
            <a:pPr>
              <a:defRPr/>
            </a:pPr>
            <a:r>
              <a:rPr/>
              <a:t>something about non-parallel</a:t>
            </a:r>
            <a:endParaRPr/>
          </a:p>
          <a:p>
            <a:pPr>
              <a:defRPr/>
            </a:pPr>
            <a:r>
              <a:rPr/>
              <a:t>a.) blowing reatio T-junction</a:t>
            </a:r>
            <a:endParaRPr/>
          </a:p>
          <a:p>
            <a:pPr>
              <a:defRPr/>
            </a:pPr>
            <a:r>
              <a:rPr/>
              <a:t>b.) filter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" hidden="0"/>
          <p:cNvSpPr txBox="1"/>
          <p:nvPr isPhoto="0" userDrawn="0"/>
        </p:nvSpPr>
        <p:spPr bwMode="auto">
          <a:xfrm flipH="0" flipV="0">
            <a:off x="5375091" y="1426405"/>
            <a:ext cx="3827800" cy="156419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/>
              <a:t>REV scale models </a:t>
            </a:r>
            <a:endParaRPr/>
          </a:p>
          <a:p>
            <a:pPr>
              <a:defRPr/>
            </a:pPr>
            <a:r>
              <a:rPr/>
              <a:t>Stokes Darcy  </a:t>
            </a:r>
            <a:r>
              <a:rPr lang="en-US" sz="14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Coupling</a:t>
            </a:r>
            <a:endParaRPr lang="en-US" sz="14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en-US" sz="1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Interface conditions: BJ</a:t>
            </a:r>
            <a:endParaRPr lang="en-US" sz="1400" b="0" i="0" u="none" strike="noStrike" cap="none" spc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sp>
        <p:nvSpPr>
          <p:cNvPr id="5" name="" hidden="0"/>
          <p:cNvSpPr txBox="1"/>
          <p:nvPr isPhoto="0" userDrawn="0"/>
        </p:nvSpPr>
        <p:spPr bwMode="auto">
          <a:xfrm flipH="0" flipV="0">
            <a:off x="3295320" y="1731241"/>
            <a:ext cx="1381191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/>
              <a:t>Averaging</a:t>
            </a:r>
            <a:endParaRPr/>
          </a:p>
          <a:p>
            <a:pPr>
              <a:defRPr/>
            </a:pPr>
            <a:endParaRPr/>
          </a:p>
        </p:txBody>
      </p:sp>
      <p:sp>
        <p:nvSpPr>
          <p:cNvPr id="6" name="" hidden="0"/>
          <p:cNvSpPr txBox="1"/>
          <p:nvPr isPhoto="0" userDrawn="0"/>
        </p:nvSpPr>
        <p:spPr bwMode="auto">
          <a:xfrm flipH="0" flipV="0">
            <a:off x="525206" y="1517881"/>
            <a:ext cx="2874976" cy="946383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/>
              <a:t>Pore scale models </a:t>
            </a:r>
            <a:endParaRPr/>
          </a:p>
          <a:p>
            <a:pPr>
              <a:defRPr/>
            </a:pPr>
            <a:r>
              <a:rPr/>
              <a:t>Stokes</a:t>
            </a:r>
            <a:endParaRPr/>
          </a:p>
          <a:p>
            <a:pPr>
              <a:defRPr/>
            </a:pPr>
            <a:r>
              <a:rPr/>
              <a:t>Testcase 1 &amp; 2</a:t>
            </a:r>
            <a:endParaRPr/>
          </a:p>
        </p:txBody>
      </p:sp>
      <p:sp>
        <p:nvSpPr>
          <p:cNvPr id="7" name="" hidden="0"/>
          <p:cNvSpPr txBox="1"/>
          <p:nvPr isPhoto="0" userDrawn="0"/>
        </p:nvSpPr>
        <p:spPr bwMode="auto">
          <a:xfrm flipH="0" flipV="0">
            <a:off x="3046506" y="3102178"/>
            <a:ext cx="1878784" cy="9449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Autofit/>
          </a:bodyPr>
          <a:p>
            <a:pPr>
              <a:defRPr/>
            </a:pPr>
            <a:r>
              <a:rPr/>
              <a:t>Comparison:</a:t>
            </a:r>
            <a:endParaRPr/>
          </a:p>
          <a:p>
            <a:pPr>
              <a:defRPr/>
            </a:pPr>
            <a:r>
              <a:rPr/>
              <a:t>REV Results vs Pore-scale results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Uni_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prstGeom prst="rect">
          <a:avLst/>
        </a:prstGeom>
        <a:noFill/>
      </a:spPr>
      <a:bodyPr/>
      <a:lstStyle/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>Uni_Master_E_16zu10_ITLR</Template>
  <TotalTime>0</TotalTime>
  <Words>0</Words>
  <Application>ONLYOFFICE/6.3.1.32</Application>
  <DocSecurity>0</DocSecurity>
  <PresentationFormat>Bildschirmpräsentation (16:10)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Johannes Müller</cp:lastModifiedBy>
  <cp:revision>3</cp:revision>
  <dcterms:created xsi:type="dcterms:W3CDTF">2019-09-03T07:21:25Z</dcterms:created>
  <dcterms:modified xsi:type="dcterms:W3CDTF">2021-07-30T09:06:49Z</dcterms:modified>
  <cp:category/>
  <cp:contentStatus/>
  <cp:version/>
</cp:coreProperties>
</file>